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media/image9.jp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28"/>
  </p:notesMasterIdLst>
  <p:handoutMasterIdLst>
    <p:handoutMasterId r:id="rId29"/>
  </p:handoutMasterIdLst>
  <p:sldIdLst>
    <p:sldId id="268" r:id="rId5"/>
    <p:sldId id="261" r:id="rId6"/>
    <p:sldId id="269" r:id="rId7"/>
    <p:sldId id="286" r:id="rId8"/>
    <p:sldId id="293" r:id="rId9"/>
    <p:sldId id="296" r:id="rId10"/>
    <p:sldId id="287" r:id="rId11"/>
    <p:sldId id="270" r:id="rId12"/>
    <p:sldId id="267" r:id="rId13"/>
    <p:sldId id="291" r:id="rId14"/>
    <p:sldId id="271" r:id="rId15"/>
    <p:sldId id="274" r:id="rId16"/>
    <p:sldId id="288" r:id="rId17"/>
    <p:sldId id="289" r:id="rId18"/>
    <p:sldId id="290" r:id="rId19"/>
    <p:sldId id="272" r:id="rId20"/>
    <p:sldId id="292" r:id="rId21"/>
    <p:sldId id="294" r:id="rId22"/>
    <p:sldId id="295" r:id="rId23"/>
    <p:sldId id="273" r:id="rId24"/>
    <p:sldId id="275" r:id="rId25"/>
    <p:sldId id="276"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0AF0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35" autoAdjust="0"/>
  </p:normalViewPr>
  <p:slideViewPr>
    <p:cSldViewPr snapToGrid="0" snapToObjects="1">
      <p:cViewPr varScale="1">
        <p:scale>
          <a:sx n="78" d="100"/>
          <a:sy n="78" d="100"/>
        </p:scale>
        <p:origin x="878" y="62"/>
      </p:cViewPr>
      <p:guideLst/>
    </p:cSldViewPr>
  </p:slideViewPr>
  <p:notesTextViewPr>
    <p:cViewPr>
      <p:scale>
        <a:sx n="1" d="1"/>
        <a:sy n="1" d="1"/>
      </p:scale>
      <p:origin x="0" y="0"/>
    </p:cViewPr>
  </p:notesTextViewPr>
  <p:notesViewPr>
    <p:cSldViewPr snapToGrid="0" snapToObjects="1">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5/layout/IconCircleLabelList" loCatId="icon" qsTypeId="urn:microsoft.com/office/officeart/2005/8/quickstyle/simple4" qsCatId="simple" csTypeId="urn:microsoft.com/office/officeart/2018/5/colors/Iconchunking_neutralicon_colorful5" csCatId="colorful" phldr="1"/>
      <dgm:spPr/>
      <dgm:t>
        <a:bodyPr/>
        <a:lstStyle/>
        <a:p>
          <a:endParaRPr lang="en-US"/>
        </a:p>
      </dgm:t>
    </dgm:pt>
    <dgm:pt modelId="{41CDB9B8-E81E-41E7-AE89-8F6EDFC88D92}">
      <dgm:prSet/>
      <dgm:spPr/>
      <dgm:t>
        <a:bodyPr anchor="ctr"/>
        <a:lstStyle/>
        <a:p>
          <a:pPr>
            <a:lnSpc>
              <a:spcPct val="100000"/>
            </a:lnSpc>
            <a:defRPr cap="all"/>
          </a:pPr>
          <a:endParaRPr lang="en-US" dirty="0"/>
        </a:p>
      </dgm:t>
    </dgm:pt>
    <dgm:pt modelId="{5D2FF527-BA77-40BE-9414-16FAE46386BB}" type="parTrans" cxnId="{21EB7847-13AE-4881-9090-909F31360F4E}">
      <dgm:prSet/>
      <dgm:spPr/>
      <dgm:t>
        <a:bodyPr/>
        <a:lstStyle/>
        <a:p>
          <a:endParaRPr lang="en-US"/>
        </a:p>
      </dgm:t>
    </dgm:pt>
    <dgm:pt modelId="{BA791450-8D1E-4A6F-B71D-2984D9E245C4}" type="sibTrans" cxnId="{21EB7847-13AE-4881-9090-909F31360F4E}">
      <dgm:prSet/>
      <dgm:spPr/>
      <dgm:t>
        <a:bodyPr/>
        <a:lstStyle/>
        <a:p>
          <a:pPr>
            <a:lnSpc>
              <a:spcPct val="100000"/>
            </a:lnSpc>
          </a:pPr>
          <a:endParaRPr lang="en-US"/>
        </a:p>
      </dgm:t>
    </dgm:pt>
    <dgm:pt modelId="{8E185869-F0D4-43E2-B08A-2F3E83EE98F3}">
      <dgm:prSet/>
      <dgm:spPr/>
      <dgm:t>
        <a:bodyPr anchor="ctr"/>
        <a:lstStyle/>
        <a:p>
          <a:pPr>
            <a:lnSpc>
              <a:spcPct val="100000"/>
            </a:lnSpc>
            <a:defRPr cap="all"/>
          </a:pPr>
          <a:endParaRPr lang="en-US" dirty="0"/>
        </a:p>
      </dgm:t>
    </dgm:pt>
    <dgm:pt modelId="{77D0876E-2BA2-4E28-ADB5-9885FCB7156A}" type="sibTrans" cxnId="{7F970F62-30E3-4F5B-A242-825013BF84A8}">
      <dgm:prSet/>
      <dgm:spPr/>
      <dgm:t>
        <a:bodyPr/>
        <a:lstStyle/>
        <a:p>
          <a:endParaRPr lang="en-US"/>
        </a:p>
      </dgm:t>
    </dgm:pt>
    <dgm:pt modelId="{7EE27099-92EA-4EDF-B176-0E355876D272}" type="parTrans" cxnId="{7F970F62-30E3-4F5B-A242-825013BF84A8}">
      <dgm:prSet/>
      <dgm:spPr/>
      <dgm:t>
        <a:bodyPr/>
        <a:lstStyle/>
        <a:p>
          <a:endParaRPr lang="en-US"/>
        </a:p>
      </dgm:t>
    </dgm:pt>
    <dgm:pt modelId="{4D7D34C7-9466-4514-BF51-7396C17436B5}">
      <dgm:prSet/>
      <dgm:spPr/>
      <dgm:t>
        <a:bodyPr anchor="ctr"/>
        <a:lstStyle/>
        <a:p>
          <a:pPr>
            <a:lnSpc>
              <a:spcPct val="100000"/>
            </a:lnSpc>
            <a:defRPr cap="all"/>
          </a:pPr>
          <a:endParaRPr lang="en-US" dirty="0"/>
        </a:p>
      </dgm:t>
    </dgm:pt>
    <dgm:pt modelId="{483498F9-A0C2-4668-85AB-D8E6E254F73B}" type="sibTrans" cxnId="{7EEBEB1B-497E-4365-84F9-FBB75D7759E5}">
      <dgm:prSet/>
      <dgm:spPr/>
      <dgm:t>
        <a:bodyPr/>
        <a:lstStyle/>
        <a:p>
          <a:pPr>
            <a:lnSpc>
              <a:spcPct val="100000"/>
            </a:lnSpc>
          </a:pPr>
          <a:endParaRPr lang="en-US"/>
        </a:p>
      </dgm:t>
    </dgm:pt>
    <dgm:pt modelId="{37DD6CE0-C2AA-4EB6-9E7D-14AED2127C40}" type="parTrans" cxnId="{7EEBEB1B-497E-4365-84F9-FBB75D7759E5}">
      <dgm:prSet/>
      <dgm:spPr/>
      <dgm:t>
        <a:bodyPr/>
        <a:lstStyle/>
        <a:p>
          <a:endParaRPr lang="en-US"/>
        </a:p>
      </dgm:t>
    </dgm:pt>
    <dgm:pt modelId="{87B1B46A-CA1D-4445-8579-F40C78A1880B}" type="pres">
      <dgm:prSet presAssocID="{7B62DEA7-9DCD-4B2E-9DC5-BE121C266AFD}" presName="root" presStyleCnt="0">
        <dgm:presLayoutVars>
          <dgm:dir/>
          <dgm:resizeHandles val="exact"/>
        </dgm:presLayoutVars>
      </dgm:prSet>
      <dgm:spPr/>
    </dgm:pt>
    <dgm:pt modelId="{B78F77A9-D452-4F3F-ADF1-08124CDCB940}" type="pres">
      <dgm:prSet presAssocID="{41CDB9B8-E81E-41E7-AE89-8F6EDFC88D92}" presName="compNode" presStyleCnt="0"/>
      <dgm:spPr/>
    </dgm:pt>
    <dgm:pt modelId="{223CEBFB-B6C0-4518-9E76-B1250D3AEE20}" type="pres">
      <dgm:prSet presAssocID="{41CDB9B8-E81E-41E7-AE89-8F6EDFC88D92}" presName="iconBgRect" presStyleLbl="bgShp" presStyleIdx="0" presStyleCnt="3" custAng="8100000" custLinFactNeighborX="7182" custLinFactNeighborY="69680"/>
      <dgm:spPr>
        <a:prstGeom prst="teardrop">
          <a:avLst/>
        </a:prstGeom>
      </dgm:spPr>
    </dgm:pt>
    <dgm:pt modelId="{CEC3BB2D-F9F1-4489-93C4-A156AC3849E7}" type="pres">
      <dgm:prSet presAssocID="{41CDB9B8-E81E-41E7-AE89-8F6EDFC88D92}" presName="iconRect" presStyleLbl="node1" presStyleIdx="0" presStyleCnt="3" custLinFactY="17940" custLinFactNeighborX="10626" custLinFactNeighborY="100000"/>
      <dgm:spPr>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a:noFill/>
        </a:ln>
      </dgm:spPr>
    </dgm:pt>
    <dgm:pt modelId="{99D442A7-5D31-4CD1-A931-5F3D628718C8}" type="pres">
      <dgm:prSet presAssocID="{41CDB9B8-E81E-41E7-AE89-8F6EDFC88D92}" presName="spaceRect" presStyleCnt="0"/>
      <dgm:spPr/>
    </dgm:pt>
    <dgm:pt modelId="{7600CD1A-2D28-4054-8809-838E618A0595}" type="pres">
      <dgm:prSet presAssocID="{41CDB9B8-E81E-41E7-AE89-8F6EDFC88D92}" presName="textRect" presStyleLbl="revTx" presStyleIdx="0" presStyleCnt="3">
        <dgm:presLayoutVars>
          <dgm:chMax val="1"/>
          <dgm:chPref val="1"/>
        </dgm:presLayoutVars>
      </dgm:prSet>
      <dgm:spPr/>
    </dgm:pt>
    <dgm:pt modelId="{9D599636-89FD-41B5-970D-9F8617BA295C}" type="pres">
      <dgm:prSet presAssocID="{BA791450-8D1E-4A6F-B71D-2984D9E245C4}" presName="sibTrans" presStyleCnt="0"/>
      <dgm:spPr/>
    </dgm:pt>
    <dgm:pt modelId="{E765D845-767A-46E9-BD73-B0B0E82FE9B0}" type="pres">
      <dgm:prSet presAssocID="{4D7D34C7-9466-4514-BF51-7396C17436B5}" presName="compNode" presStyleCnt="0"/>
      <dgm:spPr/>
    </dgm:pt>
    <dgm:pt modelId="{F82A6E7C-4234-4816-9EB8-ED399009E25C}" type="pres">
      <dgm:prSet presAssocID="{4D7D34C7-9466-4514-BF51-7396C17436B5}" presName="iconBgRect" presStyleLbl="bgShp" presStyleIdx="1" presStyleCnt="3" custAng="8100000" custLinFactNeighborX="4077" custLinFactNeighborY="65723"/>
      <dgm:spPr>
        <a:prstGeom prst="teardrop">
          <a:avLst/>
        </a:prstGeom>
      </dgm:spPr>
    </dgm:pt>
    <dgm:pt modelId="{8BA5F9BB-3E28-4026-A392-7F4C0A3085E2}" type="pres">
      <dgm:prSet presAssocID="{4D7D34C7-9466-4514-BF51-7396C17436B5}" presName="iconRect" presStyleLbl="node1" presStyleIdx="1" presStyleCnt="3" custLinFactY="18826" custLinFactNeighborX="11053"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dgm:spPr>
    </dgm:pt>
    <dgm:pt modelId="{DC8182C7-C8E0-4DAE-B344-FE508B06E860}" type="pres">
      <dgm:prSet presAssocID="{4D7D34C7-9466-4514-BF51-7396C17436B5}" presName="spaceRect" presStyleCnt="0"/>
      <dgm:spPr/>
    </dgm:pt>
    <dgm:pt modelId="{529F61D3-444E-4541-AC4F-326FDA9BEAF3}" type="pres">
      <dgm:prSet presAssocID="{4D7D34C7-9466-4514-BF51-7396C17436B5}" presName="textRect" presStyleLbl="revTx" presStyleIdx="1" presStyleCnt="3">
        <dgm:presLayoutVars>
          <dgm:chMax val="1"/>
          <dgm:chPref val="1"/>
        </dgm:presLayoutVars>
      </dgm:prSet>
      <dgm:spPr/>
    </dgm:pt>
    <dgm:pt modelId="{A999AABC-CAD9-4E1C-B78B-2BECA8D43C27}" type="pres">
      <dgm:prSet presAssocID="{483498F9-A0C2-4668-85AB-D8E6E254F73B}" presName="sibTrans" presStyleCnt="0"/>
      <dgm:spPr/>
    </dgm:pt>
    <dgm:pt modelId="{DB99A9BB-B1B8-433F-A4FA-6F31B826EE48}" type="pres">
      <dgm:prSet presAssocID="{8E185869-F0D4-43E2-B08A-2F3E83EE98F3}" presName="compNode" presStyleCnt="0"/>
      <dgm:spPr/>
    </dgm:pt>
    <dgm:pt modelId="{CA848760-99D5-488A-AFB3-9EA6BD946B87}" type="pres">
      <dgm:prSet presAssocID="{8E185869-F0D4-43E2-B08A-2F3E83EE98F3}" presName="iconBgRect" presStyleLbl="bgShp" presStyleIdx="2" presStyleCnt="3" custAng="8100000" custLinFactNeighborX="-1829" custLinFactNeighborY="69679"/>
      <dgm:spPr>
        <a:prstGeom prst="teardrop">
          <a:avLst/>
        </a:prstGeom>
      </dgm:spPr>
    </dgm:pt>
    <dgm:pt modelId="{FD5546ED-1D49-469E-BE29-17C87FAFD7C8}" type="pres">
      <dgm:prSet presAssocID="{8E185869-F0D4-43E2-B08A-2F3E83EE98F3}" presName="iconRect" presStyleLbl="node1" presStyleIdx="2" presStyleCnt="3" custLinFactY="28473" custLinFactNeighborX="2144"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a:noFill/>
        </a:ln>
      </dgm:spPr>
    </dgm:pt>
    <dgm:pt modelId="{408A0B1B-BC17-40DB-A76F-65541C3B4325}" type="pres">
      <dgm:prSet presAssocID="{8E185869-F0D4-43E2-B08A-2F3E83EE98F3}" presName="spaceRect" presStyleCnt="0"/>
      <dgm:spPr/>
    </dgm:pt>
    <dgm:pt modelId="{3360347C-5C69-4C15-9A6A-3E9A9E20C3DA}" type="pres">
      <dgm:prSet presAssocID="{8E185869-F0D4-43E2-B08A-2F3E83EE98F3}" presName="textRect" presStyleLbl="revTx" presStyleIdx="2" presStyleCnt="3">
        <dgm:presLayoutVars>
          <dgm:chMax val="1"/>
          <dgm:chPref val="1"/>
        </dgm:presLayoutVars>
      </dgm:prSet>
      <dgm:spPr/>
    </dgm:pt>
  </dgm:ptLst>
  <dgm:cxnLst>
    <dgm:cxn modelId="{7EEBEB1B-497E-4365-84F9-FBB75D7759E5}" srcId="{7B62DEA7-9DCD-4B2E-9DC5-BE121C266AFD}" destId="{4D7D34C7-9466-4514-BF51-7396C17436B5}" srcOrd="1" destOrd="0" parTransId="{37DD6CE0-C2AA-4EB6-9E7D-14AED2127C40}" sibTransId="{483498F9-A0C2-4668-85AB-D8E6E254F73B}"/>
    <dgm:cxn modelId="{7F970F62-30E3-4F5B-A242-825013BF84A8}" srcId="{7B62DEA7-9DCD-4B2E-9DC5-BE121C266AFD}" destId="{8E185869-F0D4-43E2-B08A-2F3E83EE98F3}" srcOrd="2" destOrd="0" parTransId="{7EE27099-92EA-4EDF-B176-0E355876D272}" sibTransId="{77D0876E-2BA2-4E28-ADB5-9885FCB7156A}"/>
    <dgm:cxn modelId="{21EB7847-13AE-4881-9090-909F31360F4E}" srcId="{7B62DEA7-9DCD-4B2E-9DC5-BE121C266AFD}" destId="{41CDB9B8-E81E-41E7-AE89-8F6EDFC88D92}" srcOrd="0" destOrd="0" parTransId="{5D2FF527-BA77-40BE-9414-16FAE46386BB}" sibTransId="{BA791450-8D1E-4A6F-B71D-2984D9E245C4}"/>
    <dgm:cxn modelId="{F8CC9585-55E8-40A4-A809-29E25A9015CC}" type="presOf" srcId="{7B62DEA7-9DCD-4B2E-9DC5-BE121C266AFD}" destId="{87B1B46A-CA1D-4445-8579-F40C78A1880B}" srcOrd="0" destOrd="0" presId="urn:microsoft.com/office/officeart/2018/5/layout/IconCircleLabelList"/>
    <dgm:cxn modelId="{F7DB8392-31E3-477A-A254-EC2D4671CF89}" type="presOf" srcId="{8E185869-F0D4-43E2-B08A-2F3E83EE98F3}" destId="{3360347C-5C69-4C15-9A6A-3E9A9E20C3DA}" srcOrd="0" destOrd="0" presId="urn:microsoft.com/office/officeart/2018/5/layout/IconCircleLabelList"/>
    <dgm:cxn modelId="{12C7ECAA-870C-4BC5-B94F-86BC6BF51248}" type="presOf" srcId="{4D7D34C7-9466-4514-BF51-7396C17436B5}" destId="{529F61D3-444E-4541-AC4F-326FDA9BEAF3}" srcOrd="0" destOrd="0" presId="urn:microsoft.com/office/officeart/2018/5/layout/IconCircleLabelList"/>
    <dgm:cxn modelId="{A156FDB9-1268-44F0-AF36-D78B64A92BFB}" type="presOf" srcId="{41CDB9B8-E81E-41E7-AE89-8F6EDFC88D92}" destId="{7600CD1A-2D28-4054-8809-838E618A0595}" srcOrd="0" destOrd="0" presId="urn:microsoft.com/office/officeart/2018/5/layout/IconCircleLabelList"/>
    <dgm:cxn modelId="{43AF2DBA-4DDB-4A8A-8186-9FFE6DD0B5CB}" type="presParOf" srcId="{87B1B46A-CA1D-4445-8579-F40C78A1880B}" destId="{B78F77A9-D452-4F3F-ADF1-08124CDCB940}" srcOrd="0" destOrd="0" presId="urn:microsoft.com/office/officeart/2018/5/layout/IconCircleLabelList"/>
    <dgm:cxn modelId="{1AD31892-667A-493E-8809-A2C4F09B3F86}" type="presParOf" srcId="{B78F77A9-D452-4F3F-ADF1-08124CDCB940}" destId="{223CEBFB-B6C0-4518-9E76-B1250D3AEE20}" srcOrd="0" destOrd="0" presId="urn:microsoft.com/office/officeart/2018/5/layout/IconCircleLabelList"/>
    <dgm:cxn modelId="{71A91791-112A-4BF8-BB7F-AACC90BDEFE6}" type="presParOf" srcId="{B78F77A9-D452-4F3F-ADF1-08124CDCB940}" destId="{CEC3BB2D-F9F1-4489-93C4-A156AC3849E7}" srcOrd="1" destOrd="0" presId="urn:microsoft.com/office/officeart/2018/5/layout/IconCircleLabelList"/>
    <dgm:cxn modelId="{30FCF27E-9045-40F3-B697-8174D7A7BD5C}" type="presParOf" srcId="{B78F77A9-D452-4F3F-ADF1-08124CDCB940}" destId="{99D442A7-5D31-4CD1-A931-5F3D628718C8}" srcOrd="2" destOrd="0" presId="urn:microsoft.com/office/officeart/2018/5/layout/IconCircleLabelList"/>
    <dgm:cxn modelId="{3E1C49A9-1B11-4AD7-8CC2-2D9A75C848A1}" type="presParOf" srcId="{B78F77A9-D452-4F3F-ADF1-08124CDCB940}" destId="{7600CD1A-2D28-4054-8809-838E618A0595}" srcOrd="3" destOrd="0" presId="urn:microsoft.com/office/officeart/2018/5/layout/IconCircleLabelList"/>
    <dgm:cxn modelId="{D7FE0241-E462-4584-B272-1FC20419D8D5}" type="presParOf" srcId="{87B1B46A-CA1D-4445-8579-F40C78A1880B}" destId="{9D599636-89FD-41B5-970D-9F8617BA295C}" srcOrd="1" destOrd="0" presId="urn:microsoft.com/office/officeart/2018/5/layout/IconCircleLabelList"/>
    <dgm:cxn modelId="{CC2EF600-966E-4326-BBDA-7ED21DFE01EC}" type="presParOf" srcId="{87B1B46A-CA1D-4445-8579-F40C78A1880B}" destId="{E765D845-767A-46E9-BD73-B0B0E82FE9B0}" srcOrd="2" destOrd="0" presId="urn:microsoft.com/office/officeart/2018/5/layout/IconCircleLabelList"/>
    <dgm:cxn modelId="{2DB52372-902A-45C4-BAC3-93F60F12DCCE}" type="presParOf" srcId="{E765D845-767A-46E9-BD73-B0B0E82FE9B0}" destId="{F82A6E7C-4234-4816-9EB8-ED399009E25C}" srcOrd="0" destOrd="0" presId="urn:microsoft.com/office/officeart/2018/5/layout/IconCircleLabelList"/>
    <dgm:cxn modelId="{2DEA8D59-F7F8-47F9-83C8-D63B560B4B73}" type="presParOf" srcId="{E765D845-767A-46E9-BD73-B0B0E82FE9B0}" destId="{8BA5F9BB-3E28-4026-A392-7F4C0A3085E2}" srcOrd="1" destOrd="0" presId="urn:microsoft.com/office/officeart/2018/5/layout/IconCircleLabelList"/>
    <dgm:cxn modelId="{DDE28675-8F30-42EA-A376-5D42C60D8F44}" type="presParOf" srcId="{E765D845-767A-46E9-BD73-B0B0E82FE9B0}" destId="{DC8182C7-C8E0-4DAE-B344-FE508B06E860}" srcOrd="2" destOrd="0" presId="urn:microsoft.com/office/officeart/2018/5/layout/IconCircleLabelList"/>
    <dgm:cxn modelId="{00206667-C36F-4287-8D1F-E8676B86238A}" type="presParOf" srcId="{E765D845-767A-46E9-BD73-B0B0E82FE9B0}" destId="{529F61D3-444E-4541-AC4F-326FDA9BEAF3}" srcOrd="3" destOrd="0" presId="urn:microsoft.com/office/officeart/2018/5/layout/IconCircleLabelList"/>
    <dgm:cxn modelId="{D7ACB6EB-3E04-42C6-9DA9-35A737AC1D45}" type="presParOf" srcId="{87B1B46A-CA1D-4445-8579-F40C78A1880B}" destId="{A999AABC-CAD9-4E1C-B78B-2BECA8D43C27}" srcOrd="3" destOrd="0" presId="urn:microsoft.com/office/officeart/2018/5/layout/IconCircleLabelList"/>
    <dgm:cxn modelId="{842E3EF3-01DF-45A7-9922-BF124F6E2EF8}" type="presParOf" srcId="{87B1B46A-CA1D-4445-8579-F40C78A1880B}" destId="{DB99A9BB-B1B8-433F-A4FA-6F31B826EE48}" srcOrd="4" destOrd="0" presId="urn:microsoft.com/office/officeart/2018/5/layout/IconCircleLabelList"/>
    <dgm:cxn modelId="{542A1015-BE7D-43DA-B859-6EFF6D98A4B6}" type="presParOf" srcId="{DB99A9BB-B1B8-433F-A4FA-6F31B826EE48}" destId="{CA848760-99D5-488A-AFB3-9EA6BD946B87}" srcOrd="0" destOrd="0" presId="urn:microsoft.com/office/officeart/2018/5/layout/IconCircleLabelList"/>
    <dgm:cxn modelId="{2F6AA294-D666-4B10-9755-A3E5BC73EDA2}" type="presParOf" srcId="{DB99A9BB-B1B8-433F-A4FA-6F31B826EE48}" destId="{FD5546ED-1D49-469E-BE29-17C87FAFD7C8}" srcOrd="1" destOrd="0" presId="urn:microsoft.com/office/officeart/2018/5/layout/IconCircleLabelList"/>
    <dgm:cxn modelId="{F285DB80-D840-4A69-BAFD-E8CFA8E89E53}" type="presParOf" srcId="{DB99A9BB-B1B8-433F-A4FA-6F31B826EE48}" destId="{408A0B1B-BC17-40DB-A76F-65541C3B4325}" srcOrd="2" destOrd="0" presId="urn:microsoft.com/office/officeart/2018/5/layout/IconCircleLabelList"/>
    <dgm:cxn modelId="{60339241-C34B-4EC1-96C2-B6689E868C9C}" type="presParOf" srcId="{DB99A9BB-B1B8-433F-A4FA-6F31B826EE48}" destId="{3360347C-5C69-4C15-9A6A-3E9A9E20C3D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3CEBFB-B6C0-4518-9E76-B1250D3AEE20}">
      <dsp:nvSpPr>
        <dsp:cNvPr id="0" name=""/>
        <dsp:cNvSpPr/>
      </dsp:nvSpPr>
      <dsp:spPr>
        <a:xfrm rot="8100000">
          <a:off x="1549415" y="881625"/>
          <a:ext cx="1235250" cy="1235250"/>
        </a:xfrm>
        <a:prstGeom prst="teardrop">
          <a:avLst/>
        </a:prstGeom>
        <a:solidFill>
          <a:schemeClr val="accent5">
            <a:hueOff val="0"/>
            <a:satOff val="0"/>
            <a:lumOff val="0"/>
            <a:alphaOff val="0"/>
          </a:schemeClr>
        </a:solid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CEC3BB2D-F9F1-4489-93C4-A156AC3849E7}">
      <dsp:nvSpPr>
        <dsp:cNvPr id="0" name=""/>
        <dsp:cNvSpPr/>
      </dsp:nvSpPr>
      <dsp:spPr>
        <a:xfrm>
          <a:off x="1799261" y="1120053"/>
          <a:ext cx="708750" cy="7087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2000" r="-42000"/>
          </a:stretch>
        </a:blip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7600CD1A-2D28-4054-8809-838E618A0595}">
      <dsp:nvSpPr>
        <dsp:cNvPr id="0" name=""/>
        <dsp:cNvSpPr/>
      </dsp:nvSpPr>
      <dsp:spPr>
        <a:xfrm>
          <a:off x="1065825" y="1640903"/>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78000">
            <a:lnSpc>
              <a:spcPct val="100000"/>
            </a:lnSpc>
            <a:spcBef>
              <a:spcPct val="0"/>
            </a:spcBef>
            <a:spcAft>
              <a:spcPct val="35000"/>
            </a:spcAft>
            <a:buNone/>
            <a:defRPr cap="all"/>
          </a:pPr>
          <a:endParaRPr lang="en-US" sz="4000" kern="1200" dirty="0"/>
        </a:p>
      </dsp:txBody>
      <dsp:txXfrm>
        <a:off x="1065825" y="1640903"/>
        <a:ext cx="2025000" cy="720000"/>
      </dsp:txXfrm>
    </dsp:sp>
    <dsp:sp modelId="{F82A6E7C-4234-4816-9EB8-ED399009E25C}">
      <dsp:nvSpPr>
        <dsp:cNvPr id="0" name=""/>
        <dsp:cNvSpPr/>
      </dsp:nvSpPr>
      <dsp:spPr>
        <a:xfrm rot="8100000">
          <a:off x="3890436" y="832746"/>
          <a:ext cx="1235250" cy="1235250"/>
        </a:xfrm>
        <a:prstGeom prst="teardrop">
          <a:avLst/>
        </a:prstGeom>
        <a:solidFill>
          <a:schemeClr val="accent5">
            <a:hueOff val="2019641"/>
            <a:satOff val="6027"/>
            <a:lumOff val="784"/>
            <a:alphaOff val="0"/>
          </a:schemeClr>
        </a:solid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8BA5F9BB-3E28-4026-A392-7F4C0A3085E2}">
      <dsp:nvSpPr>
        <dsp:cNvPr id="0" name=""/>
        <dsp:cNvSpPr/>
      </dsp:nvSpPr>
      <dsp:spPr>
        <a:xfrm>
          <a:off x="4181663" y="1126332"/>
          <a:ext cx="708750" cy="70875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529F61D3-444E-4541-AC4F-326FDA9BEAF3}">
      <dsp:nvSpPr>
        <dsp:cNvPr id="0" name=""/>
        <dsp:cNvSpPr/>
      </dsp:nvSpPr>
      <dsp:spPr>
        <a:xfrm>
          <a:off x="3445200" y="1640903"/>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78000">
            <a:lnSpc>
              <a:spcPct val="100000"/>
            </a:lnSpc>
            <a:spcBef>
              <a:spcPct val="0"/>
            </a:spcBef>
            <a:spcAft>
              <a:spcPct val="35000"/>
            </a:spcAft>
            <a:buNone/>
            <a:defRPr cap="all"/>
          </a:pPr>
          <a:endParaRPr lang="en-US" sz="4000" kern="1200" dirty="0"/>
        </a:p>
      </dsp:txBody>
      <dsp:txXfrm>
        <a:off x="3445200" y="1640903"/>
        <a:ext cx="2025000" cy="720000"/>
      </dsp:txXfrm>
    </dsp:sp>
    <dsp:sp modelId="{CA848760-99D5-488A-AFB3-9EA6BD946B87}">
      <dsp:nvSpPr>
        <dsp:cNvPr id="0" name=""/>
        <dsp:cNvSpPr/>
      </dsp:nvSpPr>
      <dsp:spPr>
        <a:xfrm rot="8100000">
          <a:off x="6196857" y="881613"/>
          <a:ext cx="1235250" cy="1235250"/>
        </a:xfrm>
        <a:prstGeom prst="teardrop">
          <a:avLst/>
        </a:prstGeom>
        <a:solidFill>
          <a:schemeClr val="accent5">
            <a:hueOff val="4039281"/>
            <a:satOff val="12053"/>
            <a:lumOff val="1568"/>
            <a:alphaOff val="0"/>
          </a:schemeClr>
        </a:solidFill>
        <a:ln>
          <a:noFill/>
        </a:ln>
        <a:effectLst>
          <a:outerShdw blurRad="38100" dist="25400" dir="5400000" rotWithShape="0">
            <a:srgbClr val="000000">
              <a:alpha val="25000"/>
            </a:srgbClr>
          </a:outerShdw>
        </a:effectLst>
      </dsp:spPr>
      <dsp:style>
        <a:lnRef idx="0">
          <a:scrgbClr r="0" g="0" b="0"/>
        </a:lnRef>
        <a:fillRef idx="1">
          <a:scrgbClr r="0" g="0" b="0"/>
        </a:fillRef>
        <a:effectRef idx="2">
          <a:scrgbClr r="0" g="0" b="0"/>
        </a:effectRef>
        <a:fontRef idx="minor"/>
      </dsp:style>
    </dsp:sp>
    <dsp:sp modelId="{FD5546ED-1D49-469E-BE29-17C87FAFD7C8}">
      <dsp:nvSpPr>
        <dsp:cNvPr id="0" name=""/>
        <dsp:cNvSpPr/>
      </dsp:nvSpPr>
      <dsp:spPr>
        <a:xfrm>
          <a:off x="6497895" y="1194705"/>
          <a:ext cx="708750" cy="70875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9000" r="-29000"/>
          </a:stretch>
        </a:blip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sp>
    <dsp:sp modelId="{3360347C-5C69-4C15-9A6A-3E9A9E20C3DA}">
      <dsp:nvSpPr>
        <dsp:cNvPr id="0" name=""/>
        <dsp:cNvSpPr/>
      </dsp:nvSpPr>
      <dsp:spPr>
        <a:xfrm>
          <a:off x="5824574" y="1640903"/>
          <a:ext cx="20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778000">
            <a:lnSpc>
              <a:spcPct val="100000"/>
            </a:lnSpc>
            <a:spcBef>
              <a:spcPct val="0"/>
            </a:spcBef>
            <a:spcAft>
              <a:spcPct val="35000"/>
            </a:spcAft>
            <a:buNone/>
            <a:defRPr cap="all"/>
          </a:pPr>
          <a:endParaRPr lang="en-US" sz="4000" kern="1200" dirty="0"/>
        </a:p>
      </dsp:txBody>
      <dsp:txXfrm>
        <a:off x="5824574" y="1640903"/>
        <a:ext cx="2025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0BB816-636F-4C40-9EC7-A3BA365B8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7CE0D02-F780-4697-9A30-3F10F4D67C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99885C-64C6-4202-8B65-38170DBD673D}" type="datetimeFigureOut">
              <a:rPr lang="en-US" smtClean="0"/>
              <a:t>11/1/2023</a:t>
            </a:fld>
            <a:endParaRPr lang="en-US" dirty="0"/>
          </a:p>
        </p:txBody>
      </p:sp>
      <p:sp>
        <p:nvSpPr>
          <p:cNvPr id="4" name="Footer Placeholder 3">
            <a:extLst>
              <a:ext uri="{FF2B5EF4-FFF2-40B4-BE49-F238E27FC236}">
                <a16:creationId xmlns:a16="http://schemas.microsoft.com/office/drawing/2014/main" id="{E50C7536-00AB-4C14-90D3-7D88603F2A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FDBC111-E561-48D6-9DB3-85F8BE552B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1AA4D1-BF1D-4260-B442-EBD7859EC5F1}" type="slidenum">
              <a:rPr lang="en-US" smtClean="0"/>
              <a:t>‹#›</a:t>
            </a:fld>
            <a:endParaRPr lang="en-US" dirty="0"/>
          </a:p>
        </p:txBody>
      </p:sp>
    </p:spTree>
    <p:extLst>
      <p:ext uri="{BB962C8B-B14F-4D97-AF65-F5344CB8AC3E}">
        <p14:creationId xmlns:p14="http://schemas.microsoft.com/office/powerpoint/2010/main" val="691146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949326-15A5-4041-B3F6-1CB1FE840753}" type="datetimeFigureOut">
              <a:rPr lang="en-US" smtClean="0"/>
              <a:t>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39BA2-F127-4DB1-B8FD-D5A70CC3E01B}" type="slidenum">
              <a:rPr lang="en-US" smtClean="0"/>
              <a:t>‹#›</a:t>
            </a:fld>
            <a:endParaRPr lang="en-US" dirty="0"/>
          </a:p>
        </p:txBody>
      </p:sp>
    </p:spTree>
    <p:extLst>
      <p:ext uri="{BB962C8B-B14F-4D97-AF65-F5344CB8AC3E}">
        <p14:creationId xmlns:p14="http://schemas.microsoft.com/office/powerpoint/2010/main" val="4002405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a:t>
            </a:fld>
            <a:endParaRPr lang="en-US" dirty="0"/>
          </a:p>
        </p:txBody>
      </p:sp>
    </p:spTree>
    <p:extLst>
      <p:ext uri="{BB962C8B-B14F-4D97-AF65-F5344CB8AC3E}">
        <p14:creationId xmlns:p14="http://schemas.microsoft.com/office/powerpoint/2010/main" val="273854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a:t>
            </a:fld>
            <a:endParaRPr lang="en-US" dirty="0"/>
          </a:p>
        </p:txBody>
      </p:sp>
    </p:spTree>
    <p:extLst>
      <p:ext uri="{BB962C8B-B14F-4D97-AF65-F5344CB8AC3E}">
        <p14:creationId xmlns:p14="http://schemas.microsoft.com/office/powerpoint/2010/main" val="33078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3</a:t>
            </a:fld>
            <a:endParaRPr lang="en-US" dirty="0"/>
          </a:p>
        </p:txBody>
      </p:sp>
    </p:spTree>
    <p:extLst>
      <p:ext uri="{BB962C8B-B14F-4D97-AF65-F5344CB8AC3E}">
        <p14:creationId xmlns:p14="http://schemas.microsoft.com/office/powerpoint/2010/main" val="1472832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9</a:t>
            </a:fld>
            <a:endParaRPr lang="en-US" dirty="0"/>
          </a:p>
        </p:txBody>
      </p:sp>
    </p:spTree>
    <p:extLst>
      <p:ext uri="{BB962C8B-B14F-4D97-AF65-F5344CB8AC3E}">
        <p14:creationId xmlns:p14="http://schemas.microsoft.com/office/powerpoint/2010/main" val="408359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12</a:t>
            </a:fld>
            <a:endParaRPr lang="en-US" dirty="0"/>
          </a:p>
        </p:txBody>
      </p:sp>
    </p:spTree>
    <p:extLst>
      <p:ext uri="{BB962C8B-B14F-4D97-AF65-F5344CB8AC3E}">
        <p14:creationId xmlns:p14="http://schemas.microsoft.com/office/powerpoint/2010/main" val="2653732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20</a:t>
            </a:fld>
            <a:endParaRPr lang="en-US" dirty="0"/>
          </a:p>
        </p:txBody>
      </p:sp>
    </p:spTree>
    <p:extLst>
      <p:ext uri="{BB962C8B-B14F-4D97-AF65-F5344CB8AC3E}">
        <p14:creationId xmlns:p14="http://schemas.microsoft.com/office/powerpoint/2010/main" val="334917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D39BA2-F127-4DB1-B8FD-D5A70CC3E01B}" type="slidenum">
              <a:rPr lang="en-US" smtClean="0"/>
              <a:t>22</a:t>
            </a:fld>
            <a:endParaRPr lang="en-US" dirty="0"/>
          </a:p>
        </p:txBody>
      </p:sp>
    </p:spTree>
    <p:extLst>
      <p:ext uri="{BB962C8B-B14F-4D97-AF65-F5344CB8AC3E}">
        <p14:creationId xmlns:p14="http://schemas.microsoft.com/office/powerpoint/2010/main" val="1050294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275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28892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1375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633803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1321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13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143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439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45651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8928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1223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5293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4066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5432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11/1/2023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8.png"/><Relationship Id="rId4" Type="http://schemas.openxmlformats.org/officeDocument/2006/relationships/diagramData" Target="../diagrams/data1.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 y="28003"/>
            <a:ext cx="12192000" cy="6857990"/>
          </a:xfrm>
          <a:prstGeom prst="rect">
            <a:avLst/>
          </a:prstGeom>
        </p:spPr>
      </p:pic>
      <p:grpSp>
        <p:nvGrpSpPr>
          <p:cNvPr id="20" name="Gro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22"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23"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24"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25"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26"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27"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8"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9"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30"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31"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32"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34" name="Gro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36"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37"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8"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9"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40"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41"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42"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43"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44"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45"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46"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8" name="Rectangle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4" name="TextBox 3">
            <a:extLst>
              <a:ext uri="{FF2B5EF4-FFF2-40B4-BE49-F238E27FC236}">
                <a16:creationId xmlns:a16="http://schemas.microsoft.com/office/drawing/2014/main" id="{959D4658-97A4-F69D-FBAC-EB2F687AE1D8}"/>
              </a:ext>
            </a:extLst>
          </p:cNvPr>
          <p:cNvSpPr txBox="1"/>
          <p:nvPr/>
        </p:nvSpPr>
        <p:spPr>
          <a:xfrm>
            <a:off x="922561" y="20857"/>
            <a:ext cx="10019072" cy="954107"/>
          </a:xfrm>
          <a:prstGeom prst="rect">
            <a:avLst/>
          </a:prstGeom>
          <a:noFill/>
        </p:spPr>
        <p:txBody>
          <a:bodyPr wrap="square">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GOVERNMENT</a:t>
            </a:r>
            <a:r>
              <a:rPr lang="en-US" sz="2800" spc="-40"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COLLEGE</a:t>
            </a:r>
            <a:r>
              <a:rPr lang="en-US" sz="2800" spc="15"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OF</a:t>
            </a:r>
            <a:r>
              <a:rPr lang="en-US" sz="2800" spc="-5" dirty="0">
                <a:solidFill>
                  <a:schemeClr val="bg1"/>
                </a:solidFill>
                <a:latin typeface="Times New Roman" panose="02020603050405020304" pitchFamily="18" charset="0"/>
                <a:cs typeface="Times New Roman" panose="02020603050405020304" pitchFamily="18" charset="0"/>
              </a:rPr>
              <a:t> </a:t>
            </a:r>
            <a:r>
              <a:rPr lang="en-US" sz="2800" dirty="0">
                <a:solidFill>
                  <a:schemeClr val="bg1"/>
                </a:solidFill>
                <a:latin typeface="Times New Roman" panose="02020603050405020304" pitchFamily="18" charset="0"/>
                <a:cs typeface="Times New Roman" panose="02020603050405020304" pitchFamily="18" charset="0"/>
              </a:rPr>
              <a:t>ENGINEERING,</a:t>
            </a:r>
          </a:p>
          <a:p>
            <a:pPr algn="ctr"/>
            <a:r>
              <a:rPr lang="en-US" sz="2800" dirty="0">
                <a:solidFill>
                  <a:schemeClr val="bg1"/>
                </a:solidFill>
                <a:latin typeface="Times New Roman" panose="02020603050405020304" pitchFamily="18" charset="0"/>
                <a:cs typeface="Times New Roman" panose="02020603050405020304" pitchFamily="18" charset="0"/>
              </a:rPr>
              <a:t>ERODE</a:t>
            </a:r>
          </a:p>
        </p:txBody>
      </p:sp>
      <p:pic>
        <p:nvPicPr>
          <p:cNvPr id="6" name="object 4">
            <a:extLst>
              <a:ext uri="{FF2B5EF4-FFF2-40B4-BE49-F238E27FC236}">
                <a16:creationId xmlns:a16="http://schemas.microsoft.com/office/drawing/2014/main" id="{DEC1A23C-6FDD-31EB-7901-1D164B82CD63}"/>
              </a:ext>
            </a:extLst>
          </p:cNvPr>
          <p:cNvPicPr/>
          <p:nvPr/>
        </p:nvPicPr>
        <p:blipFill>
          <a:blip r:embed="rId4" cstate="print"/>
          <a:stretch>
            <a:fillRect/>
          </a:stretch>
        </p:blipFill>
        <p:spPr>
          <a:xfrm>
            <a:off x="1813428" y="995316"/>
            <a:ext cx="7885471" cy="529451"/>
          </a:xfrm>
          <a:prstGeom prst="rect">
            <a:avLst/>
          </a:prstGeom>
        </p:spPr>
      </p:pic>
      <p:sp>
        <p:nvSpPr>
          <p:cNvPr id="8" name="TextBox 7">
            <a:extLst>
              <a:ext uri="{FF2B5EF4-FFF2-40B4-BE49-F238E27FC236}">
                <a16:creationId xmlns:a16="http://schemas.microsoft.com/office/drawing/2014/main" id="{0D01EE83-A614-5ECA-4B2A-8E3FE06F9C91}"/>
              </a:ext>
            </a:extLst>
          </p:cNvPr>
          <p:cNvSpPr txBox="1"/>
          <p:nvPr/>
        </p:nvSpPr>
        <p:spPr>
          <a:xfrm>
            <a:off x="1714398" y="2998842"/>
            <a:ext cx="8685219" cy="3829382"/>
          </a:xfrm>
          <a:prstGeom prst="rect">
            <a:avLst/>
          </a:prstGeom>
          <a:noFill/>
        </p:spPr>
        <p:txBody>
          <a:bodyPr wrap="square">
            <a:spAutoFit/>
          </a:bodyPr>
          <a:lstStyle/>
          <a:p>
            <a:pPr marR="377190" algn="ctr">
              <a:lnSpc>
                <a:spcPct val="100000"/>
              </a:lnSpc>
              <a:spcBef>
                <a:spcPts val="484"/>
              </a:spcBef>
            </a:pPr>
            <a:r>
              <a:rPr lang="en-US" sz="2400" spc="-5" dirty="0">
                <a:solidFill>
                  <a:schemeClr val="bg1"/>
                </a:solidFill>
                <a:latin typeface="Times New Roman" panose="02020603050405020304" pitchFamily="18" charset="0"/>
                <a:cs typeface="Times New Roman" panose="02020603050405020304" pitchFamily="18" charset="0"/>
              </a:rPr>
              <a:t>Under</a:t>
            </a:r>
            <a:r>
              <a:rPr lang="en-US" sz="2400" spc="-10"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the mentor of</a:t>
            </a:r>
            <a:endParaRPr lang="en-US" sz="2400" dirty="0">
              <a:solidFill>
                <a:schemeClr val="bg1"/>
              </a:solidFill>
              <a:latin typeface="Times New Roman" panose="02020603050405020304" pitchFamily="18" charset="0"/>
              <a:cs typeface="Times New Roman" panose="02020603050405020304" pitchFamily="18" charset="0"/>
            </a:endParaRPr>
          </a:p>
          <a:p>
            <a:pPr marR="377825" algn="ctr">
              <a:lnSpc>
                <a:spcPct val="100000"/>
              </a:lnSpc>
              <a:spcBef>
                <a:spcPts val="390"/>
              </a:spcBef>
            </a:pPr>
            <a:r>
              <a:rPr lang="en-US" sz="2400" b="1" spc="-60" dirty="0">
                <a:latin typeface="Times New Roman" panose="02020603050405020304" pitchFamily="18" charset="0"/>
                <a:cs typeface="Times New Roman" panose="02020603050405020304" pitchFamily="18" charset="0"/>
              </a:rPr>
              <a:t>Dr.</a:t>
            </a:r>
            <a:r>
              <a:rPr lang="en-US" sz="2400" b="1" spc="-2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a:t>
            </a:r>
            <a:r>
              <a:rPr lang="en-US" sz="2400" b="1" spc="-5" dirty="0">
                <a:latin typeface="Times New Roman" panose="02020603050405020304" pitchFamily="18" charset="0"/>
                <a:cs typeface="Times New Roman" panose="02020603050405020304" pitchFamily="18" charset="0"/>
              </a:rPr>
              <a:t> </a:t>
            </a:r>
            <a:r>
              <a:rPr lang="en-US" sz="2400" b="1" spc="-5" dirty="0" err="1">
                <a:latin typeface="Times New Roman" panose="02020603050405020304" pitchFamily="18" charset="0"/>
                <a:cs typeface="Times New Roman" panose="02020603050405020304" pitchFamily="18" charset="0"/>
              </a:rPr>
              <a:t>Sathyakala</a:t>
            </a:r>
            <a:endParaRPr lang="en-US" sz="2400" dirty="0">
              <a:latin typeface="Times New Roman" panose="02020603050405020304" pitchFamily="18" charset="0"/>
              <a:cs typeface="Times New Roman" panose="02020603050405020304" pitchFamily="18" charset="0"/>
            </a:endParaRPr>
          </a:p>
          <a:p>
            <a:pPr marL="966469" marR="1346200" indent="7620" algn="ctr">
              <a:lnSpc>
                <a:spcPct val="132500"/>
              </a:lnSpc>
              <a:spcBef>
                <a:spcPts val="55"/>
              </a:spcBef>
            </a:pPr>
            <a:r>
              <a:rPr lang="en-US" sz="2400" b="1" spc="-5" dirty="0">
                <a:solidFill>
                  <a:schemeClr val="bg1"/>
                </a:solidFill>
                <a:latin typeface="Times New Roman" panose="02020603050405020304" pitchFamily="18" charset="0"/>
                <a:cs typeface="Times New Roman" panose="02020603050405020304" pitchFamily="18" charset="0"/>
              </a:rPr>
              <a:t>Assistant</a:t>
            </a:r>
            <a:r>
              <a:rPr lang="en-US" sz="2400" b="1" spc="65" dirty="0">
                <a:solidFill>
                  <a:schemeClr val="bg1"/>
                </a:solidFill>
                <a:latin typeface="Times New Roman" panose="02020603050405020304" pitchFamily="18" charset="0"/>
                <a:cs typeface="Times New Roman" panose="02020603050405020304" pitchFamily="18" charset="0"/>
              </a:rPr>
              <a:t> </a:t>
            </a:r>
            <a:r>
              <a:rPr lang="en-US" sz="2400" b="1" spc="-10" dirty="0">
                <a:solidFill>
                  <a:schemeClr val="bg1"/>
                </a:solidFill>
                <a:latin typeface="Times New Roman" panose="02020603050405020304" pitchFamily="18" charset="0"/>
                <a:cs typeface="Times New Roman" panose="02020603050405020304" pitchFamily="18" charset="0"/>
              </a:rPr>
              <a:t>professor</a:t>
            </a:r>
            <a:r>
              <a:rPr lang="en-US" sz="2400" b="1" spc="20"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a:t>
            </a:r>
            <a:r>
              <a:rPr lang="en-US" sz="2400" b="1" spc="60" dirty="0">
                <a:solidFill>
                  <a:schemeClr val="bg1"/>
                </a:solidFill>
                <a:latin typeface="Times New Roman" panose="02020603050405020304" pitchFamily="18" charset="0"/>
                <a:cs typeface="Times New Roman" panose="02020603050405020304" pitchFamily="18" charset="0"/>
              </a:rPr>
              <a:t> </a:t>
            </a:r>
            <a:r>
              <a:rPr lang="en-US" sz="2400" b="1" spc="-5" dirty="0">
                <a:solidFill>
                  <a:schemeClr val="bg1"/>
                </a:solidFill>
                <a:latin typeface="Times New Roman" panose="02020603050405020304" pitchFamily="18" charset="0"/>
                <a:cs typeface="Times New Roman" panose="02020603050405020304" pitchFamily="18" charset="0"/>
              </a:rPr>
              <a:t>Dept of</a:t>
            </a:r>
            <a:r>
              <a:rPr lang="en-US" sz="2400" b="1" spc="45" dirty="0">
                <a:solidFill>
                  <a:schemeClr val="bg1"/>
                </a:solidFill>
                <a:latin typeface="Times New Roman" panose="02020603050405020304" pitchFamily="18" charset="0"/>
                <a:cs typeface="Times New Roman" panose="02020603050405020304" pitchFamily="18" charset="0"/>
              </a:rPr>
              <a:t> </a:t>
            </a:r>
            <a:r>
              <a:rPr lang="en-US" sz="2400" b="1" spc="-5" dirty="0">
                <a:solidFill>
                  <a:schemeClr val="bg1"/>
                </a:solidFill>
                <a:latin typeface="Times New Roman" panose="02020603050405020304" pitchFamily="18" charset="0"/>
                <a:cs typeface="Times New Roman" panose="02020603050405020304" pitchFamily="18" charset="0"/>
              </a:rPr>
              <a:t>IT </a:t>
            </a:r>
            <a:r>
              <a:rPr lang="en-US" sz="2400" b="1" dirty="0">
                <a:solidFill>
                  <a:schemeClr val="bg1"/>
                </a:solidFill>
                <a:latin typeface="Times New Roman" panose="02020603050405020304" pitchFamily="18" charset="0"/>
                <a:cs typeface="Times New Roman" panose="02020603050405020304" pitchFamily="18" charset="0"/>
              </a:rPr>
              <a:t> Department</a:t>
            </a:r>
            <a:r>
              <a:rPr lang="en-US" sz="2400" b="1" spc="-20" dirty="0">
                <a:solidFill>
                  <a:schemeClr val="bg1"/>
                </a:solidFill>
                <a:latin typeface="Times New Roman" panose="02020603050405020304" pitchFamily="18"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of </a:t>
            </a:r>
            <a:r>
              <a:rPr lang="en-US" sz="2400" b="1" spc="-5" dirty="0">
                <a:solidFill>
                  <a:schemeClr val="bg1"/>
                </a:solidFill>
                <a:latin typeface="Times New Roman" panose="02020603050405020304" pitchFamily="18" charset="0"/>
                <a:cs typeface="Times New Roman" panose="02020603050405020304" pitchFamily="18" charset="0"/>
              </a:rPr>
              <a:t>Information</a:t>
            </a:r>
            <a:r>
              <a:rPr lang="en-US" sz="2400" b="1" spc="-35" dirty="0">
                <a:solidFill>
                  <a:schemeClr val="bg1"/>
                </a:solidFill>
                <a:latin typeface="Times New Roman" panose="02020603050405020304" pitchFamily="18" charset="0"/>
                <a:cs typeface="Times New Roman" panose="02020603050405020304" pitchFamily="18" charset="0"/>
              </a:rPr>
              <a:t> </a:t>
            </a:r>
            <a:r>
              <a:rPr lang="en-US" sz="2400" b="1" spc="-15" dirty="0">
                <a:solidFill>
                  <a:schemeClr val="bg1"/>
                </a:solidFill>
                <a:latin typeface="Times New Roman" panose="02020603050405020304" pitchFamily="18" charset="0"/>
                <a:cs typeface="Times New Roman" panose="02020603050405020304" pitchFamily="18" charset="0"/>
              </a:rPr>
              <a:t>Technology(IT)</a:t>
            </a:r>
            <a:endParaRPr lang="en-US" sz="2400" dirty="0">
              <a:solidFill>
                <a:schemeClr val="bg1"/>
              </a:solidFill>
              <a:latin typeface="Times New Roman" panose="02020603050405020304" pitchFamily="18" charset="0"/>
              <a:cs typeface="Times New Roman" panose="02020603050405020304" pitchFamily="18" charset="0"/>
            </a:endParaRPr>
          </a:p>
          <a:p>
            <a:pPr algn="ctr">
              <a:lnSpc>
                <a:spcPct val="100000"/>
              </a:lnSpc>
              <a:spcBef>
                <a:spcPts val="685"/>
              </a:spcBef>
            </a:pPr>
            <a:r>
              <a:rPr lang="en-US" sz="2400" b="1" dirty="0">
                <a:latin typeface="Times New Roman" panose="02020603050405020304" pitchFamily="18" charset="0"/>
                <a:cs typeface="Times New Roman" panose="02020603050405020304" pitchFamily="18" charset="0"/>
              </a:rPr>
              <a:t>Department</a:t>
            </a:r>
            <a:r>
              <a:rPr lang="en-US" sz="2400" b="1" spc="-45"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of</a:t>
            </a:r>
            <a:r>
              <a:rPr lang="en-US" sz="2400" b="1" spc="-20" dirty="0">
                <a:latin typeface="Times New Roman" panose="02020603050405020304" pitchFamily="18" charset="0"/>
                <a:cs typeface="Times New Roman" panose="02020603050405020304" pitchFamily="18" charset="0"/>
              </a:rPr>
              <a:t> </a:t>
            </a:r>
            <a:r>
              <a:rPr lang="en-US" sz="2400" b="1" spc="-5" dirty="0">
                <a:latin typeface="Times New Roman" panose="02020603050405020304" pitchFamily="18" charset="0"/>
                <a:cs typeface="Times New Roman" panose="02020603050405020304" pitchFamily="18" charset="0"/>
              </a:rPr>
              <a:t>Electronics</a:t>
            </a:r>
            <a:r>
              <a:rPr lang="en-US" sz="2400" b="1" spc="-2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and</a:t>
            </a:r>
            <a:r>
              <a:rPr lang="en-US" sz="2400" b="1" spc="-25"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Communication</a:t>
            </a:r>
            <a:r>
              <a:rPr lang="en-US" sz="2400" b="1" spc="-4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Engineering</a:t>
            </a:r>
            <a:endParaRPr lang="en-US" sz="2400" dirty="0">
              <a:latin typeface="Times New Roman" panose="02020603050405020304" pitchFamily="18" charset="0"/>
              <a:cs typeface="Times New Roman" panose="02020603050405020304" pitchFamily="18" charset="0"/>
            </a:endParaRPr>
          </a:p>
          <a:p>
            <a:pPr marL="1270" algn="ctr">
              <a:lnSpc>
                <a:spcPct val="100000"/>
              </a:lnSpc>
              <a:spcBef>
                <a:spcPts val="965"/>
              </a:spcBef>
            </a:pPr>
            <a:r>
              <a:rPr lang="en-US" sz="2400" spc="-5" dirty="0">
                <a:solidFill>
                  <a:schemeClr val="bg1"/>
                </a:solidFill>
                <a:latin typeface="Times New Roman" panose="02020603050405020304" pitchFamily="18" charset="0"/>
                <a:cs typeface="Times New Roman" panose="02020603050405020304" pitchFamily="18" charset="0"/>
              </a:rPr>
              <a:t>Government</a:t>
            </a:r>
            <a:r>
              <a:rPr lang="en-US" sz="2400" spc="-1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College</a:t>
            </a:r>
            <a:r>
              <a:rPr lang="en-US" sz="2400" spc="-1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of</a:t>
            </a:r>
            <a:r>
              <a:rPr lang="en-US" sz="2400" spc="-1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Engineering</a:t>
            </a:r>
          </a:p>
          <a:p>
            <a:pPr marL="4445" algn="ctr">
              <a:lnSpc>
                <a:spcPct val="100000"/>
              </a:lnSpc>
              <a:spcBef>
                <a:spcPts val="950"/>
              </a:spcBef>
            </a:pPr>
            <a:r>
              <a:rPr lang="en-US" sz="2400" dirty="0">
                <a:solidFill>
                  <a:schemeClr val="bg1"/>
                </a:solidFill>
                <a:latin typeface="Times New Roman" panose="02020603050405020304" pitchFamily="18" charset="0"/>
                <a:cs typeface="Times New Roman" panose="02020603050405020304" pitchFamily="18" charset="0"/>
              </a:rPr>
              <a:t>Erode</a:t>
            </a:r>
            <a:r>
              <a:rPr lang="en-US" sz="2400" spc="-5" dirty="0">
                <a:solidFill>
                  <a:schemeClr val="bg1"/>
                </a:solidFill>
                <a:latin typeface="Times New Roman" panose="02020603050405020304" pitchFamily="18" charset="0"/>
                <a:cs typeface="Times New Roman" panose="02020603050405020304" pitchFamily="18" charset="0"/>
              </a:rPr>
              <a:t> ,</a:t>
            </a:r>
            <a:r>
              <a:rPr lang="en-US" sz="2400" spc="-40" dirty="0">
                <a:solidFill>
                  <a:schemeClr val="bg1"/>
                </a:solidFill>
                <a:latin typeface="Times New Roman" panose="02020603050405020304" pitchFamily="18" charset="0"/>
                <a:cs typeface="Times New Roman" panose="02020603050405020304" pitchFamily="18" charset="0"/>
              </a:rPr>
              <a:t>Vasavi</a:t>
            </a:r>
            <a:r>
              <a:rPr lang="en-US" sz="2400" spc="5"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College post,TamilNadu-638316,</a:t>
            </a:r>
            <a:endParaRPr lang="en-US" sz="2400" dirty="0">
              <a:solidFill>
                <a:schemeClr val="bg1"/>
              </a:solidFill>
              <a:latin typeface="Times New Roman" panose="02020603050405020304" pitchFamily="18" charset="0"/>
              <a:cs typeface="Times New Roman" panose="02020603050405020304" pitchFamily="18" charset="0"/>
            </a:endParaRPr>
          </a:p>
          <a:p>
            <a:pPr algn="ctr">
              <a:lnSpc>
                <a:spcPct val="100000"/>
              </a:lnSpc>
              <a:spcBef>
                <a:spcPts val="960"/>
              </a:spcBef>
            </a:pPr>
            <a:r>
              <a:rPr lang="en-US" sz="2400" spc="-5" dirty="0">
                <a:solidFill>
                  <a:schemeClr val="bg1"/>
                </a:solidFill>
                <a:latin typeface="Times New Roman" panose="02020603050405020304" pitchFamily="18" charset="0"/>
                <a:cs typeface="Times New Roman" panose="02020603050405020304" pitchFamily="18" charset="0"/>
              </a:rPr>
              <a:t>Affiliated</a:t>
            </a:r>
            <a:r>
              <a:rPr lang="en-US" sz="2400" spc="-30"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to</a:t>
            </a:r>
            <a:r>
              <a:rPr lang="en-US" sz="2400" spc="-110" dirty="0">
                <a:solidFill>
                  <a:schemeClr val="bg1"/>
                </a:solidFill>
                <a:latin typeface="Times New Roman" panose="02020603050405020304" pitchFamily="18" charset="0"/>
                <a:cs typeface="Times New Roman" panose="02020603050405020304" pitchFamily="18" charset="0"/>
              </a:rPr>
              <a:t> </a:t>
            </a:r>
            <a:r>
              <a:rPr lang="en-US" sz="2400" spc="-5" dirty="0">
                <a:solidFill>
                  <a:schemeClr val="bg1"/>
                </a:solidFill>
                <a:latin typeface="Times New Roman" panose="02020603050405020304" pitchFamily="18" charset="0"/>
                <a:cs typeface="Times New Roman" panose="02020603050405020304" pitchFamily="18" charset="0"/>
              </a:rPr>
              <a:t>Anna </a:t>
            </a:r>
            <a:r>
              <a:rPr lang="en-US" sz="2400" dirty="0">
                <a:solidFill>
                  <a:schemeClr val="bg1"/>
                </a:solidFill>
                <a:latin typeface="Times New Roman" panose="02020603050405020304" pitchFamily="18" charset="0"/>
                <a:cs typeface="Times New Roman" panose="02020603050405020304" pitchFamily="18" charset="0"/>
              </a:rPr>
              <a:t>University</a:t>
            </a:r>
            <a:r>
              <a:rPr lang="en-US" sz="2400" spc="-35" dirty="0">
                <a:solidFill>
                  <a:schemeClr val="bg1"/>
                </a:solidFill>
                <a:latin typeface="Times New Roman" panose="02020603050405020304" pitchFamily="18" charset="0"/>
                <a:cs typeface="Times New Roman" panose="02020603050405020304" pitchFamily="18" charset="0"/>
              </a:rPr>
              <a:t> </a:t>
            </a:r>
            <a:r>
              <a:rPr lang="en-US" sz="2400" dirty="0">
                <a:solidFill>
                  <a:schemeClr val="bg1"/>
                </a:solidFill>
                <a:latin typeface="Times New Roman" panose="02020603050405020304" pitchFamily="18" charset="0"/>
                <a:cs typeface="Times New Roman" panose="02020603050405020304" pitchFamily="18" charset="0"/>
              </a:rPr>
              <a:t>,Chennai</a:t>
            </a:r>
            <a:r>
              <a:rPr lang="en-US" sz="2400" dirty="0">
                <a:solidFill>
                  <a:schemeClr val="bg1"/>
                </a:solidFill>
                <a:latin typeface="Times New Roman"/>
                <a:cs typeface="Times New Roman"/>
              </a:rPr>
              <a:t>.</a:t>
            </a:r>
          </a:p>
        </p:txBody>
      </p:sp>
      <p:sp>
        <p:nvSpPr>
          <p:cNvPr id="10" name="TextBox 9">
            <a:extLst>
              <a:ext uri="{FF2B5EF4-FFF2-40B4-BE49-F238E27FC236}">
                <a16:creationId xmlns:a16="http://schemas.microsoft.com/office/drawing/2014/main" id="{819949BE-4F0D-B8C1-9F00-DCE2E0A9976E}"/>
              </a:ext>
            </a:extLst>
          </p:cNvPr>
          <p:cNvSpPr txBox="1"/>
          <p:nvPr/>
        </p:nvSpPr>
        <p:spPr>
          <a:xfrm>
            <a:off x="2619427" y="1914041"/>
            <a:ext cx="7597593" cy="1569660"/>
          </a:xfrm>
          <a:prstGeom prst="rect">
            <a:avLst/>
          </a:prstGeom>
          <a:noFill/>
        </p:spPr>
        <p:txBody>
          <a:bodyPr wrap="square">
            <a:spAutoFit/>
          </a:bodyPr>
          <a:lstStyle/>
          <a:p>
            <a:r>
              <a:rPr lang="en-US" sz="2400" b="1" dirty="0">
                <a:solidFill>
                  <a:schemeClr val="bg1"/>
                </a:solidFill>
                <a:latin typeface="Times New Roman" panose="02020603050405020304" pitchFamily="18" charset="0"/>
                <a:cs typeface="Times New Roman" panose="02020603050405020304" pitchFamily="18" charset="0"/>
              </a:rPr>
              <a:t>NAME OF THE STUDENT        </a:t>
            </a:r>
            <a:r>
              <a:rPr lang="en-US" sz="2400" b="1" dirty="0">
                <a:latin typeface="Times New Roman" panose="02020603050405020304" pitchFamily="18" charset="0"/>
                <a:cs typeface="Times New Roman" panose="02020603050405020304" pitchFamily="18" charset="0"/>
              </a:rPr>
              <a:t>:Muthuramalingam B</a:t>
            </a:r>
            <a:endParaRPr lang="en-US" sz="2400" b="1" spc="-5" dirty="0">
              <a:latin typeface="Times New Roman" panose="02020603050405020304" pitchFamily="18" charset="0"/>
              <a:cs typeface="Times New Roman" panose="02020603050405020304" pitchFamily="18" charset="0"/>
            </a:endParaRPr>
          </a:p>
          <a:p>
            <a:r>
              <a:rPr lang="en-US" sz="2400" b="1" dirty="0">
                <a:solidFill>
                  <a:schemeClr val="bg1"/>
                </a:solidFill>
                <a:latin typeface="Times New Roman" panose="02020603050405020304" pitchFamily="18" charset="0"/>
                <a:cs typeface="Times New Roman" panose="02020603050405020304" pitchFamily="18" charset="0"/>
              </a:rPr>
              <a:t>NAAN MUDHALVAN REG NO</a:t>
            </a:r>
            <a:r>
              <a:rPr lang="en-US" sz="2400" b="1">
                <a:latin typeface="Times New Roman" panose="02020603050405020304" pitchFamily="18" charset="0"/>
                <a:cs typeface="Times New Roman" panose="02020603050405020304" pitchFamily="18" charset="0"/>
              </a:rPr>
              <a:t>:</a:t>
            </a:r>
            <a:r>
              <a:rPr lang="en-US" sz="2400" b="1" i="0">
                <a:effectLst/>
                <a:latin typeface="Times New Roman" panose="02020603050405020304" pitchFamily="18" charset="0"/>
                <a:cs typeface="Times New Roman" panose="02020603050405020304" pitchFamily="18" charset="0"/>
              </a:rPr>
              <a:t> au731121106034</a:t>
            </a:r>
          </a:p>
          <a:p>
            <a:endParaRPr lang="en-US" sz="2400" b="1" i="0" dirty="0">
              <a:effectLst/>
              <a:latin typeface="Times New Roman" panose="02020603050405020304" pitchFamily="18" charset="0"/>
              <a:cs typeface="Times New Roman" panose="02020603050405020304" pitchFamily="18" charset="0"/>
            </a:endParaRPr>
          </a:p>
          <a:p>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941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B1C04F-6A38-8C98-3FCA-335703370730}"/>
              </a:ext>
            </a:extLst>
          </p:cNvPr>
          <p:cNvSpPr txBox="1"/>
          <p:nvPr/>
        </p:nvSpPr>
        <p:spPr>
          <a:xfrm>
            <a:off x="1561852" y="1125852"/>
            <a:ext cx="4670996" cy="5609228"/>
          </a:xfrm>
          <a:prstGeom prst="rect">
            <a:avLst/>
          </a:prstGeom>
          <a:noFill/>
        </p:spPr>
        <p:txBody>
          <a:bodyPr wrap="square">
            <a:spAutoFit/>
          </a:bodyPr>
          <a:lstStyle/>
          <a:p>
            <a:pPr marL="0" indent="0">
              <a:lnSpc>
                <a:spcPct val="100000"/>
              </a:lnSpc>
              <a:spcBef>
                <a:spcPts val="95"/>
              </a:spcBef>
              <a:buNone/>
            </a:pPr>
            <a:r>
              <a:rPr lang="en-US" sz="2800" b="1" spc="-5" dirty="0">
                <a:solidFill>
                  <a:srgbClr val="FFFFFF"/>
                </a:solidFill>
                <a:latin typeface="Times New Roman"/>
                <a:cs typeface="Times New Roman"/>
              </a:rPr>
              <a:t>Hardware Approach:</a:t>
            </a:r>
            <a:endParaRPr lang="en-US" sz="2800" b="1" dirty="0">
              <a:latin typeface="Times New Roman"/>
              <a:cs typeface="Times New Roman"/>
            </a:endParaRPr>
          </a:p>
          <a:p>
            <a:pPr marL="0" indent="0">
              <a:lnSpc>
                <a:spcPct val="100000"/>
              </a:lnSpc>
              <a:spcBef>
                <a:spcPts val="95"/>
              </a:spcBef>
              <a:buNone/>
            </a:pPr>
            <a:endParaRPr lang="en-US" sz="1800" spc="-5" dirty="0">
              <a:solidFill>
                <a:srgbClr val="D9D9D9"/>
              </a:solidFill>
              <a:latin typeface="Times New Roman"/>
              <a:cs typeface="Times New Roman"/>
            </a:endParaRPr>
          </a:p>
          <a:p>
            <a:pPr marL="0" indent="0">
              <a:lnSpc>
                <a:spcPct val="100000"/>
              </a:lnSpc>
              <a:spcBef>
                <a:spcPts val="95"/>
              </a:spcBef>
              <a:buNone/>
            </a:pPr>
            <a:endParaRPr lang="en-US" sz="1800" spc="-5" dirty="0">
              <a:solidFill>
                <a:srgbClr val="D9D9D9"/>
              </a:solidFill>
              <a:latin typeface="Times New Roman"/>
              <a:cs typeface="Times New Roman"/>
            </a:endParaRPr>
          </a:p>
          <a:p>
            <a:pPr marL="0" indent="0">
              <a:lnSpc>
                <a:spcPct val="100000"/>
              </a:lnSpc>
              <a:spcBef>
                <a:spcPts val="95"/>
              </a:spcBef>
              <a:buNone/>
            </a:pPr>
            <a:r>
              <a:rPr lang="en-US" sz="2000" spc="-5" dirty="0">
                <a:solidFill>
                  <a:srgbClr val="D9D9D9"/>
                </a:solidFill>
                <a:latin typeface="Times New Roman" panose="02020603050405020304" pitchFamily="18" charset="0"/>
                <a:cs typeface="Times New Roman" panose="02020603050405020304" pitchFamily="18" charset="0"/>
              </a:rPr>
              <a:t>Components</a:t>
            </a:r>
            <a:r>
              <a:rPr lang="en-US" sz="2000" spc="-30"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required:</a:t>
            </a:r>
            <a:endParaRPr lang="en-US" sz="2000" dirty="0">
              <a:latin typeface="Times New Roman" panose="02020603050405020304" pitchFamily="18" charset="0"/>
              <a:cs typeface="Times New Roman" panose="02020603050405020304" pitchFamily="18" charset="0"/>
            </a:endParaRPr>
          </a:p>
          <a:p>
            <a:pPr marL="629920" indent="-342265">
              <a:spcBef>
                <a:spcPts val="2095"/>
              </a:spcBef>
              <a:buClr>
                <a:srgbClr val="92D050"/>
              </a:buClr>
              <a:buFont typeface="Arial MT"/>
              <a:buChar char="•"/>
              <a:tabLst>
                <a:tab pos="629920" algn="l"/>
                <a:tab pos="630555" algn="l"/>
              </a:tabLst>
            </a:pPr>
            <a:r>
              <a:rPr lang="en-US" sz="2000" dirty="0">
                <a:latin typeface="Times New Roman" panose="02020603050405020304" pitchFamily="18" charset="0"/>
                <a:cs typeface="Times New Roman" panose="02020603050405020304" pitchFamily="18" charset="0"/>
              </a:rPr>
              <a:t>Raspberry pi</a:t>
            </a:r>
          </a:p>
          <a:p>
            <a:pPr marL="629920" indent="-342265">
              <a:spcBef>
                <a:spcPts val="2095"/>
              </a:spcBef>
              <a:buClr>
                <a:srgbClr val="92D050"/>
              </a:buClr>
              <a:buFont typeface="Arial MT"/>
              <a:buChar char="•"/>
              <a:tabLst>
                <a:tab pos="629920" algn="l"/>
                <a:tab pos="630555" algn="l"/>
              </a:tabLst>
            </a:pPr>
            <a:r>
              <a:rPr lang="en-US" sz="2000" spc="5" dirty="0">
                <a:solidFill>
                  <a:srgbClr val="D9D9D9"/>
                </a:solidFill>
                <a:latin typeface="Times New Roman" panose="02020603050405020304" pitchFamily="18" charset="0"/>
                <a:cs typeface="Times New Roman" panose="02020603050405020304" pitchFamily="18" charset="0"/>
              </a:rPr>
              <a:t>GPS</a:t>
            </a:r>
            <a:endParaRPr lang="en-US" sz="2000" dirty="0">
              <a:latin typeface="Times New Roman" panose="02020603050405020304" pitchFamily="18" charset="0"/>
              <a:cs typeface="Times New Roman" panose="02020603050405020304" pitchFamily="18" charset="0"/>
            </a:endParaRPr>
          </a:p>
          <a:p>
            <a:pPr>
              <a:lnSpc>
                <a:spcPct val="100000"/>
              </a:lnSpc>
              <a:spcBef>
                <a:spcPts val="30"/>
              </a:spcBef>
              <a:buClr>
                <a:srgbClr val="92D050"/>
              </a:buClr>
              <a:buFont typeface="Arial MT"/>
              <a:buChar char="•"/>
            </a:pPr>
            <a:endParaRPr lang="en-US" sz="2000" dirty="0">
              <a:latin typeface="Times New Roman" panose="02020603050405020304" pitchFamily="18" charset="0"/>
              <a:cs typeface="Times New Roman" panose="02020603050405020304" pitchFamily="18" charset="0"/>
            </a:endParaRPr>
          </a:p>
          <a:p>
            <a:pPr marL="631190" indent="-343535">
              <a:lnSpc>
                <a:spcPct val="100000"/>
              </a:lnSpc>
              <a:buClr>
                <a:srgbClr val="92D050"/>
              </a:buClr>
              <a:buFont typeface="Arial MT"/>
              <a:buChar char="•"/>
              <a:tabLst>
                <a:tab pos="631190" algn="l"/>
                <a:tab pos="631825" algn="l"/>
              </a:tabLst>
            </a:pPr>
            <a:r>
              <a:rPr lang="en-IN" sz="2000" i="0" dirty="0">
                <a:effectLst/>
                <a:latin typeface="Times New Roman" panose="02020603050405020304" pitchFamily="18" charset="0"/>
                <a:cs typeface="Times New Roman" panose="02020603050405020304" pitchFamily="18" charset="0"/>
              </a:rPr>
              <a:t>Proximity Sensors</a:t>
            </a:r>
            <a:endParaRPr lang="en-US" sz="2000" dirty="0">
              <a:latin typeface="Times New Roman" panose="02020603050405020304" pitchFamily="18" charset="0"/>
              <a:cs typeface="Times New Roman" panose="02020603050405020304" pitchFamily="18" charset="0"/>
            </a:endParaRPr>
          </a:p>
          <a:p>
            <a:pPr>
              <a:lnSpc>
                <a:spcPct val="100000"/>
              </a:lnSpc>
              <a:spcBef>
                <a:spcPts val="25"/>
              </a:spcBef>
              <a:buClr>
                <a:srgbClr val="92D050"/>
              </a:buClr>
              <a:buFont typeface="Arial MT"/>
              <a:buChar char="•"/>
            </a:pPr>
            <a:endParaRPr lang="en-US" sz="2000" dirty="0">
              <a:latin typeface="Times New Roman" panose="02020603050405020304" pitchFamily="18" charset="0"/>
              <a:cs typeface="Times New Roman" panose="02020603050405020304" pitchFamily="18" charset="0"/>
            </a:endParaRPr>
          </a:p>
          <a:p>
            <a:pPr marL="631190" indent="-343535">
              <a:lnSpc>
                <a:spcPct val="100000"/>
              </a:lnSpc>
              <a:spcBef>
                <a:spcPts val="5"/>
              </a:spcBef>
              <a:buClr>
                <a:srgbClr val="92D050"/>
              </a:buClr>
              <a:buFont typeface="Arial MT"/>
              <a:buChar char="•"/>
              <a:tabLst>
                <a:tab pos="631190" algn="l"/>
                <a:tab pos="631825" algn="l"/>
              </a:tabLst>
            </a:pPr>
            <a:r>
              <a:rPr lang="en-IN" sz="2000" i="0" dirty="0">
                <a:effectLst/>
                <a:latin typeface="Times New Roman" panose="02020603050405020304" pitchFamily="18" charset="0"/>
                <a:cs typeface="Times New Roman" panose="02020603050405020304" pitchFamily="18" charset="0"/>
              </a:rPr>
              <a:t>Pressure Sensors</a:t>
            </a:r>
            <a:endParaRPr lang="en-US" sz="2000" dirty="0">
              <a:latin typeface="Times New Roman" panose="02020603050405020304" pitchFamily="18" charset="0"/>
              <a:cs typeface="Times New Roman" panose="02020603050405020304" pitchFamily="18" charset="0"/>
            </a:endParaRPr>
          </a:p>
          <a:p>
            <a:pPr>
              <a:lnSpc>
                <a:spcPct val="100000"/>
              </a:lnSpc>
              <a:spcBef>
                <a:spcPts val="25"/>
              </a:spcBef>
              <a:buClr>
                <a:srgbClr val="92D050"/>
              </a:buClr>
              <a:buFont typeface="Arial MT"/>
              <a:buChar char="•"/>
            </a:pPr>
            <a:endParaRPr lang="en-US" sz="2000" dirty="0">
              <a:latin typeface="Times New Roman" panose="02020603050405020304" pitchFamily="18" charset="0"/>
              <a:cs typeface="Times New Roman" panose="02020603050405020304" pitchFamily="18" charset="0"/>
            </a:endParaRPr>
          </a:p>
          <a:p>
            <a:pPr marL="631190" indent="-343535">
              <a:lnSpc>
                <a:spcPct val="100000"/>
              </a:lnSpc>
              <a:spcBef>
                <a:spcPts val="5"/>
              </a:spcBef>
              <a:buClr>
                <a:srgbClr val="92D050"/>
              </a:buClr>
              <a:buFont typeface="Arial MT"/>
              <a:buChar char="•"/>
              <a:tabLst>
                <a:tab pos="631190" algn="l"/>
                <a:tab pos="631825" algn="l"/>
              </a:tabLst>
            </a:pPr>
            <a:r>
              <a:rPr lang="en-IN" sz="2000" i="0" dirty="0">
                <a:effectLst/>
                <a:latin typeface="Times New Roman" panose="02020603050405020304" pitchFamily="18" charset="0"/>
                <a:cs typeface="Times New Roman" panose="02020603050405020304" pitchFamily="18" charset="0"/>
              </a:rPr>
              <a:t>Accelerometers</a:t>
            </a:r>
            <a:endParaRPr lang="en-US" sz="2000" dirty="0">
              <a:latin typeface="Times New Roman" panose="02020603050405020304" pitchFamily="18" charset="0"/>
              <a:cs typeface="Times New Roman" panose="02020603050405020304" pitchFamily="18" charset="0"/>
            </a:endParaRPr>
          </a:p>
          <a:p>
            <a:pPr marL="631190" marR="274955" indent="-342900">
              <a:lnSpc>
                <a:spcPct val="110000"/>
              </a:lnSpc>
              <a:spcBef>
                <a:spcPts val="1800"/>
              </a:spcBef>
              <a:buClr>
                <a:srgbClr val="92D050"/>
              </a:buClr>
              <a:buFont typeface="Arial MT"/>
              <a:buChar char="•"/>
              <a:tabLst>
                <a:tab pos="631190" algn="l"/>
                <a:tab pos="631825" algn="l"/>
              </a:tabLst>
            </a:pPr>
            <a:r>
              <a:rPr lang="en-US" sz="2000" dirty="0">
                <a:solidFill>
                  <a:srgbClr val="D9D9D9"/>
                </a:solidFill>
                <a:latin typeface="Times New Roman" panose="02020603050405020304" pitchFamily="18" charset="0"/>
                <a:cs typeface="Times New Roman" panose="02020603050405020304" pitchFamily="18" charset="0"/>
              </a:rPr>
              <a:t>Power</a:t>
            </a:r>
            <a:r>
              <a:rPr lang="en-US" sz="2000" spc="-25"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from</a:t>
            </a:r>
            <a:r>
              <a:rPr lang="en-US" sz="2000" spc="-45"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5V</a:t>
            </a:r>
            <a:r>
              <a:rPr lang="en-US" sz="2000" spc="-40"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DC</a:t>
            </a:r>
            <a:r>
              <a:rPr lang="en-US" sz="2000" spc="-10"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to</a:t>
            </a:r>
            <a:r>
              <a:rPr lang="en-US" sz="2000" spc="-5"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DC</a:t>
            </a:r>
            <a:r>
              <a:rPr lang="en-US" sz="2000" spc="-5" dirty="0">
                <a:solidFill>
                  <a:srgbClr val="D9D9D9"/>
                </a:solidFill>
                <a:latin typeface="Times New Roman" panose="02020603050405020304" pitchFamily="18" charset="0"/>
                <a:cs typeface="Times New Roman" panose="02020603050405020304" pitchFamily="18" charset="0"/>
              </a:rPr>
              <a:t> </a:t>
            </a:r>
            <a:r>
              <a:rPr lang="en-US" sz="2000" dirty="0">
                <a:solidFill>
                  <a:srgbClr val="D9D9D9"/>
                </a:solidFill>
                <a:latin typeface="Times New Roman" panose="02020603050405020304" pitchFamily="18" charset="0"/>
                <a:cs typeface="Times New Roman" panose="02020603050405020304" pitchFamily="18" charset="0"/>
              </a:rPr>
              <a:t>setup- </a:t>
            </a:r>
            <a:r>
              <a:rPr lang="en-US" sz="2000" spc="-484" dirty="0">
                <a:solidFill>
                  <a:srgbClr val="D9D9D9"/>
                </a:solidFill>
                <a:latin typeface="Times New Roman" panose="02020603050405020304" pitchFamily="18" charset="0"/>
                <a:cs typeface="Times New Roman" panose="02020603050405020304" pitchFamily="18" charset="0"/>
              </a:rPr>
              <a:t> </a:t>
            </a:r>
            <a:r>
              <a:rPr lang="en-US" sz="2000" spc="5" dirty="0">
                <a:solidFill>
                  <a:srgbClr val="D9D9D9"/>
                </a:solidFill>
                <a:latin typeface="Times New Roman" panose="02020603050405020304" pitchFamily="18" charset="0"/>
                <a:cs typeface="Times New Roman" panose="02020603050405020304" pitchFamily="18" charset="0"/>
              </a:rPr>
              <a:t>2xAA</a:t>
            </a:r>
            <a:endParaRPr lang="en-US" sz="2000" dirty="0">
              <a:latin typeface="Times New Roman" panose="02020603050405020304" pitchFamily="18"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B23E0841-7500-212F-3907-32466AFAB92E}"/>
              </a:ext>
            </a:extLst>
          </p:cNvPr>
          <p:cNvSpPr txBox="1"/>
          <p:nvPr/>
        </p:nvSpPr>
        <p:spPr>
          <a:xfrm>
            <a:off x="5653746" y="1132031"/>
            <a:ext cx="7035283" cy="6306855"/>
          </a:xfrm>
          <a:prstGeom prst="rect">
            <a:avLst/>
          </a:prstGeom>
          <a:noFill/>
        </p:spPr>
        <p:txBody>
          <a:bodyPr wrap="square">
            <a:spAutoFit/>
          </a:bodyPr>
          <a:lstStyle/>
          <a:p>
            <a:pPr marL="285115">
              <a:lnSpc>
                <a:spcPct val="100000"/>
              </a:lnSpc>
              <a:spcBef>
                <a:spcPts val="2525"/>
              </a:spcBef>
            </a:pPr>
            <a:r>
              <a:rPr lang="en-US" sz="2800" b="1" spc="-5" dirty="0"/>
              <a:t>Software</a:t>
            </a:r>
            <a:r>
              <a:rPr lang="en-US" sz="2800" b="1" spc="-235" dirty="0"/>
              <a:t> </a:t>
            </a:r>
            <a:r>
              <a:rPr lang="en-US" sz="2800" b="1" spc="-5" dirty="0">
                <a:latin typeface="Times New Roman" panose="02020603050405020304" pitchFamily="18" charset="0"/>
                <a:cs typeface="Times New Roman" panose="02020603050405020304" pitchFamily="18" charset="0"/>
              </a:rPr>
              <a:t>Approach</a:t>
            </a:r>
            <a:r>
              <a:rPr lang="en-US" spc="-5" dirty="0"/>
              <a:t>:</a:t>
            </a:r>
          </a:p>
          <a:p>
            <a:pPr marL="285115">
              <a:lnSpc>
                <a:spcPct val="100000"/>
              </a:lnSpc>
              <a:spcBef>
                <a:spcPts val="2525"/>
              </a:spcBef>
            </a:pPr>
            <a:r>
              <a:rPr lang="en-US" sz="2000" spc="-5" dirty="0">
                <a:solidFill>
                  <a:srgbClr val="D9D9D9"/>
                </a:solidFill>
                <a:latin typeface="Times New Roman" panose="02020603050405020304" pitchFamily="18" charset="0"/>
                <a:cs typeface="Times New Roman" panose="02020603050405020304" pitchFamily="18" charset="0"/>
              </a:rPr>
              <a:t>Software applications can </a:t>
            </a:r>
            <a:r>
              <a:rPr lang="en-US" sz="2000" dirty="0">
                <a:solidFill>
                  <a:srgbClr val="D9D9D9"/>
                </a:solidFill>
                <a:latin typeface="Times New Roman" panose="02020603050405020304" pitchFamily="18" charset="0"/>
                <a:cs typeface="Times New Roman" panose="02020603050405020304" pitchFamily="18" charset="0"/>
              </a:rPr>
              <a:t>be </a:t>
            </a:r>
            <a:r>
              <a:rPr lang="en-US" sz="2000" spc="-5" dirty="0">
                <a:solidFill>
                  <a:srgbClr val="D9D9D9"/>
                </a:solidFill>
                <a:latin typeface="Times New Roman" panose="02020603050405020304" pitchFamily="18" charset="0"/>
                <a:cs typeface="Times New Roman" panose="02020603050405020304" pitchFamily="18" charset="0"/>
              </a:rPr>
              <a:t>used </a:t>
            </a:r>
            <a:r>
              <a:rPr lang="en-US" sz="2000" spc="-535" dirty="0">
                <a:solidFill>
                  <a:srgbClr val="D9D9D9"/>
                </a:solidFill>
                <a:latin typeface="Times New Roman" panose="02020603050405020304" pitchFamily="18" charset="0"/>
                <a:cs typeface="Times New Roman" panose="02020603050405020304" pitchFamily="18" charset="0"/>
              </a:rPr>
              <a:t> </a:t>
            </a:r>
            <a:r>
              <a:rPr lang="en-US" sz="2000" spc="-5" dirty="0">
                <a:solidFill>
                  <a:srgbClr val="D9D9D9"/>
                </a:solidFill>
                <a:latin typeface="Times New Roman" panose="02020603050405020304" pitchFamily="18" charset="0"/>
                <a:cs typeface="Times New Roman" panose="02020603050405020304" pitchFamily="18" charset="0"/>
              </a:rPr>
              <a:t>for simulation:</a:t>
            </a:r>
          </a:p>
          <a:p>
            <a:pPr marL="285115">
              <a:lnSpc>
                <a:spcPct val="100000"/>
              </a:lnSpc>
              <a:spcBef>
                <a:spcPts val="2525"/>
              </a:spcBef>
            </a:pPr>
            <a:endParaRPr lang="en-US" sz="2000" spc="-5" dirty="0">
              <a:solidFill>
                <a:srgbClr val="D9D9D9"/>
              </a:solidFill>
              <a:latin typeface="Times New Roman" panose="02020603050405020304" pitchFamily="18" charset="0"/>
              <a:cs typeface="Times New Roman" panose="02020603050405020304" pitchFamily="18" charset="0"/>
            </a:endParaRPr>
          </a:p>
          <a:p>
            <a:pPr marL="355600" indent="-342900">
              <a:lnSpc>
                <a:spcPct val="100000"/>
              </a:lnSpc>
              <a:buClr>
                <a:srgbClr val="92D050"/>
              </a:buClr>
              <a:buFont typeface="Arial" panose="020B0604020202020204" pitchFamily="34" charset="0"/>
              <a:buChar char="•"/>
              <a:tabLst>
                <a:tab pos="354965" algn="l"/>
                <a:tab pos="355600" algn="l"/>
              </a:tabLst>
            </a:pPr>
            <a:r>
              <a:rPr lang="en-US" sz="2000" spc="-5" dirty="0">
                <a:solidFill>
                  <a:srgbClr val="D9D9D9"/>
                </a:solidFill>
                <a:latin typeface="Times New Roman" panose="02020603050405020304" pitchFamily="18" charset="0"/>
                <a:cs typeface="Times New Roman" panose="02020603050405020304" pitchFamily="18" charset="0"/>
              </a:rPr>
              <a:t>MQTT</a:t>
            </a:r>
          </a:p>
          <a:p>
            <a:pPr marL="355600" indent="-342900">
              <a:lnSpc>
                <a:spcPct val="100000"/>
              </a:lnSpc>
              <a:buClr>
                <a:srgbClr val="92D050"/>
              </a:buClr>
              <a:buFont typeface="Arial" panose="020B0604020202020204" pitchFamily="34" charset="0"/>
              <a:buChar char="•"/>
              <a:tabLst>
                <a:tab pos="354965" algn="l"/>
                <a:tab pos="355600" algn="l"/>
              </a:tabLst>
            </a:pPr>
            <a:endParaRPr lang="en-US" sz="2000" dirty="0">
              <a:latin typeface="Times New Roman" panose="02020603050405020304" pitchFamily="18" charset="0"/>
              <a:cs typeface="Times New Roman" panose="02020603050405020304" pitchFamily="18" charset="0"/>
            </a:endParaRPr>
          </a:p>
          <a:p>
            <a:pPr marL="355600" indent="-342900">
              <a:lnSpc>
                <a:spcPct val="100000"/>
              </a:lnSpc>
              <a:buClr>
                <a:srgbClr val="92D050"/>
              </a:buClr>
              <a:buFont typeface="Arial" panose="020B0604020202020204" pitchFamily="34" charset="0"/>
              <a:buChar char="•"/>
              <a:tabLst>
                <a:tab pos="354965" algn="l"/>
                <a:tab pos="355600" algn="l"/>
              </a:tabLst>
            </a:pPr>
            <a:r>
              <a:rPr lang="en-US" sz="2000" spc="-5" dirty="0" err="1">
                <a:solidFill>
                  <a:srgbClr val="D9D9D9"/>
                </a:solidFill>
                <a:latin typeface="Times New Roman" panose="02020603050405020304" pitchFamily="18" charset="0"/>
                <a:cs typeface="Times New Roman" panose="02020603050405020304" pitchFamily="18" charset="0"/>
              </a:rPr>
              <a:t>ThingSpeak</a:t>
            </a:r>
            <a:endParaRPr lang="en-US" sz="2000" spc="-5" dirty="0">
              <a:solidFill>
                <a:srgbClr val="D9D9D9"/>
              </a:solidFill>
              <a:latin typeface="Times New Roman" panose="02020603050405020304" pitchFamily="18" charset="0"/>
              <a:cs typeface="Times New Roman" panose="02020603050405020304" pitchFamily="18" charset="0"/>
            </a:endParaRPr>
          </a:p>
          <a:p>
            <a:pPr marL="355600" indent="-342900">
              <a:lnSpc>
                <a:spcPct val="100000"/>
              </a:lnSpc>
              <a:buClr>
                <a:srgbClr val="92D050"/>
              </a:buClr>
              <a:buFont typeface="Arial" panose="020B0604020202020204" pitchFamily="34" charset="0"/>
              <a:buChar char="•"/>
              <a:tabLst>
                <a:tab pos="354965" algn="l"/>
                <a:tab pos="355600" algn="l"/>
              </a:tabLst>
            </a:pPr>
            <a:endParaRPr lang="en-US" sz="2000" spc="-5" dirty="0">
              <a:solidFill>
                <a:srgbClr val="D9D9D9"/>
              </a:solidFill>
              <a:latin typeface="Times New Roman" panose="02020603050405020304" pitchFamily="18" charset="0"/>
              <a:cs typeface="Times New Roman" panose="02020603050405020304" pitchFamily="18" charset="0"/>
            </a:endParaRPr>
          </a:p>
          <a:p>
            <a:pPr marL="355600" indent="-342900">
              <a:lnSpc>
                <a:spcPct val="100000"/>
              </a:lnSpc>
              <a:buClr>
                <a:srgbClr val="92D050"/>
              </a:buClr>
              <a:buFont typeface="Arial" panose="020B0604020202020204" pitchFamily="34" charset="0"/>
              <a:buChar char="•"/>
              <a:tabLst>
                <a:tab pos="354965" algn="l"/>
                <a:tab pos="355600" algn="l"/>
              </a:tabLst>
            </a:pPr>
            <a:r>
              <a:rPr lang="en-US" sz="2000" spc="-5" dirty="0">
                <a:solidFill>
                  <a:srgbClr val="D9D9D9"/>
                </a:solidFill>
                <a:latin typeface="Times New Roman" panose="02020603050405020304" pitchFamily="18" charset="0"/>
                <a:cs typeface="Times New Roman" panose="02020603050405020304" pitchFamily="18" charset="0"/>
              </a:rPr>
              <a:t>WOKW</a:t>
            </a:r>
            <a:endParaRPr lang="en-US" sz="2000" dirty="0">
              <a:latin typeface="Times New Roman" panose="02020603050405020304" pitchFamily="18" charset="0"/>
              <a:cs typeface="Times New Roman" panose="02020603050405020304" pitchFamily="18" charset="0"/>
            </a:endParaRPr>
          </a:p>
          <a:p>
            <a:pPr marL="285115">
              <a:lnSpc>
                <a:spcPct val="100000"/>
              </a:lnSpc>
              <a:spcBef>
                <a:spcPts val="2525"/>
              </a:spcBef>
            </a:pPr>
            <a:endParaRPr lang="en-US" spc="-5" dirty="0"/>
          </a:p>
          <a:p>
            <a:pPr marL="285115">
              <a:lnSpc>
                <a:spcPct val="100000"/>
              </a:lnSpc>
              <a:spcBef>
                <a:spcPts val="2525"/>
              </a:spcBef>
            </a:pPr>
            <a:endParaRPr lang="en-US" spc="-5" dirty="0"/>
          </a:p>
          <a:p>
            <a:pPr marL="285115">
              <a:lnSpc>
                <a:spcPct val="100000"/>
              </a:lnSpc>
              <a:spcBef>
                <a:spcPts val="2525"/>
              </a:spcBef>
            </a:pPr>
            <a:endParaRPr lang="en-US" spc="-5" dirty="0"/>
          </a:p>
          <a:p>
            <a:pPr marL="285115">
              <a:lnSpc>
                <a:spcPct val="100000"/>
              </a:lnSpc>
              <a:spcBef>
                <a:spcPts val="2525"/>
              </a:spcBef>
            </a:pPr>
            <a:endParaRPr lang="en-US" spc="-5" dirty="0"/>
          </a:p>
          <a:p>
            <a:pPr marL="285115">
              <a:lnSpc>
                <a:spcPct val="100000"/>
              </a:lnSpc>
              <a:spcBef>
                <a:spcPts val="2525"/>
              </a:spcBef>
            </a:pPr>
            <a:endParaRPr lang="en-US" spc="-5" dirty="0"/>
          </a:p>
        </p:txBody>
      </p:sp>
    </p:spTree>
    <p:extLst>
      <p:ext uri="{BB962C8B-B14F-4D97-AF65-F5344CB8AC3E}">
        <p14:creationId xmlns:p14="http://schemas.microsoft.com/office/powerpoint/2010/main" val="4175452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A78A7D-719F-457E-C826-1A9DA931A6E8}"/>
              </a:ext>
            </a:extLst>
          </p:cNvPr>
          <p:cNvSpPr txBox="1"/>
          <p:nvPr/>
        </p:nvSpPr>
        <p:spPr>
          <a:xfrm>
            <a:off x="2003750" y="673750"/>
            <a:ext cx="6097554" cy="584775"/>
          </a:xfrm>
          <a:prstGeom prst="rect">
            <a:avLst/>
          </a:prstGeom>
          <a:noFill/>
        </p:spPr>
        <p:txBody>
          <a:bodyPr wrap="square">
            <a:spAutoFit/>
          </a:bodyPr>
          <a:lstStyle/>
          <a:p>
            <a:r>
              <a:rPr lang="en-US" sz="3200" b="1" i="0" dirty="0">
                <a:solidFill>
                  <a:schemeClr val="accent1"/>
                </a:solidFill>
                <a:effectLst/>
                <a:latin typeface="Times New Roman" panose="02020603050405020304" pitchFamily="18" charset="0"/>
                <a:cs typeface="Times New Roman" panose="02020603050405020304" pitchFamily="18" charset="0"/>
              </a:rPr>
              <a:t>Platform Development:</a:t>
            </a:r>
            <a:endParaRPr lang="en-US" sz="3200"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0BCB31B-ED53-1EBA-2FE2-55EAB9C1F81C}"/>
              </a:ext>
            </a:extLst>
          </p:cNvPr>
          <p:cNvSpPr txBox="1"/>
          <p:nvPr/>
        </p:nvSpPr>
        <p:spPr>
          <a:xfrm>
            <a:off x="3207397" y="1596909"/>
            <a:ext cx="7317533" cy="4585871"/>
          </a:xfrm>
          <a:prstGeom prst="rect">
            <a:avLst/>
          </a:prstGeom>
          <a:noFill/>
        </p:spPr>
        <p:txBody>
          <a:bodyPr wrap="square">
            <a:spAutoFit/>
          </a:bodyPr>
          <a:lstStyle/>
          <a:p>
            <a:pPr algn="l"/>
            <a:r>
              <a:rPr lang="en-US" sz="2800" b="1" i="0" dirty="0">
                <a:solidFill>
                  <a:schemeClr val="accent2">
                    <a:lumMod val="75000"/>
                  </a:schemeClr>
                </a:solidFill>
                <a:effectLst/>
                <a:latin typeface="Times New Roman" panose="02020603050405020304" pitchFamily="18" charset="0"/>
                <a:cs typeface="Times New Roman" panose="02020603050405020304" pitchFamily="18" charset="0"/>
              </a:rPr>
              <a:t>1.Data Collection and Storage:</a:t>
            </a:r>
          </a:p>
          <a:p>
            <a:pPr algn="l"/>
            <a:r>
              <a:rPr lang="en-US" sz="2800" b="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Set </a:t>
            </a:r>
            <a:r>
              <a:rPr lang="en-US" sz="2400" b="0" i="0" dirty="0" err="1">
                <a:effectLst/>
                <a:latin typeface="Times New Roman" panose="02020603050405020304" pitchFamily="18" charset="0"/>
                <a:cs typeface="Times New Roman" panose="02020603050405020304" pitchFamily="18" charset="0"/>
              </a:rPr>
              <a:t>uped</a:t>
            </a:r>
            <a:r>
              <a:rPr lang="en-US" sz="2400" b="0" i="0" dirty="0">
                <a:effectLst/>
                <a:latin typeface="Times New Roman" panose="02020603050405020304" pitchFamily="18" charset="0"/>
                <a:cs typeface="Times New Roman" panose="02020603050405020304" pitchFamily="18" charset="0"/>
              </a:rPr>
              <a:t> a cloud-based platform to store data from IoT devices.</a:t>
            </a:r>
          </a:p>
          <a:p>
            <a:pPr algn="l"/>
            <a:endParaRPr lang="en-US" dirty="0">
              <a:latin typeface="Times New Roman" panose="02020603050405020304" pitchFamily="18" charset="0"/>
              <a:cs typeface="Times New Roman" panose="02020603050405020304" pitchFamily="18" charset="0"/>
            </a:endParaRPr>
          </a:p>
          <a:p>
            <a:pPr algn="l"/>
            <a:r>
              <a:rPr lang="en-US" sz="2800" b="1" i="0" dirty="0">
                <a:solidFill>
                  <a:schemeClr val="accent4">
                    <a:lumMod val="75000"/>
                  </a:schemeClr>
                </a:solidFill>
                <a:effectLst/>
                <a:latin typeface="Times New Roman" panose="02020603050405020304" pitchFamily="18" charset="0"/>
                <a:cs typeface="Times New Roman" panose="02020603050405020304" pitchFamily="18" charset="0"/>
              </a:rPr>
              <a:t>2.Data Processing:</a:t>
            </a:r>
            <a:r>
              <a:rPr lang="en-US" sz="2800" b="0" i="0" dirty="0">
                <a:solidFill>
                  <a:schemeClr val="accent4">
                    <a:lumMod val="75000"/>
                  </a:schemeClr>
                </a:solidFill>
                <a:effectLst/>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Implemented data processing algorithms to analyze traffic data, calculate traffic flow, and detect congestion or incidents.</a:t>
            </a:r>
          </a:p>
          <a:p>
            <a:pPr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l"/>
            <a:r>
              <a:rPr lang="en-US" sz="2800" b="1" i="0" dirty="0">
                <a:solidFill>
                  <a:srgbClr val="FFC000"/>
                </a:solidFill>
                <a:effectLst/>
                <a:latin typeface="Times New Roman" panose="02020603050405020304" pitchFamily="18" charset="0"/>
                <a:cs typeface="Times New Roman" panose="02020603050405020304" pitchFamily="18" charset="0"/>
              </a:rPr>
              <a:t>3.Traffic Control Logic:</a:t>
            </a:r>
            <a:r>
              <a:rPr lang="en-US" sz="2800" b="0" i="0" dirty="0">
                <a:solidFill>
                  <a:srgbClr val="FFC000"/>
                </a:solidFill>
                <a:effectLst/>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Developed traffic signal control algorithms to optimize signal timings based on real-time traffic conditions</a:t>
            </a:r>
            <a:r>
              <a:rPr lang="en-US"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2527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95943" y="0"/>
            <a:ext cx="12192000" cy="6857990"/>
          </a:xfrm>
          <a:prstGeom prst="rect">
            <a:avLst/>
          </a:prstGeom>
        </p:spPr>
      </p:pic>
      <p:sp>
        <p:nvSpPr>
          <p:cNvPr id="4" name="TextBox 3">
            <a:extLst>
              <a:ext uri="{FF2B5EF4-FFF2-40B4-BE49-F238E27FC236}">
                <a16:creationId xmlns:a16="http://schemas.microsoft.com/office/drawing/2014/main" id="{FDBCAD3B-7CE2-A8BC-8A85-BE87BB236AA6}"/>
              </a:ext>
            </a:extLst>
          </p:cNvPr>
          <p:cNvSpPr txBox="1"/>
          <p:nvPr/>
        </p:nvSpPr>
        <p:spPr>
          <a:xfrm>
            <a:off x="2610239" y="795925"/>
            <a:ext cx="7205565" cy="4924425"/>
          </a:xfrm>
          <a:prstGeom prst="rect">
            <a:avLst/>
          </a:prstGeom>
          <a:noFill/>
        </p:spPr>
        <p:txBody>
          <a:bodyPr wrap="square">
            <a:spAutoFit/>
          </a:bodyPr>
          <a:lstStyle/>
          <a:p>
            <a:pPr algn="l"/>
            <a:r>
              <a:rPr lang="en-US" sz="2800" b="1" i="0" dirty="0">
                <a:solidFill>
                  <a:srgbClr val="0070C0"/>
                </a:solidFill>
                <a:effectLst/>
                <a:latin typeface="Times New Roman" panose="02020603050405020304" pitchFamily="18" charset="0"/>
                <a:cs typeface="Times New Roman" panose="02020603050405020304" pitchFamily="18" charset="0"/>
              </a:rPr>
              <a:t>4.User Interface</a:t>
            </a:r>
            <a:r>
              <a:rPr lang="en-US" sz="2400" b="1" i="0" dirty="0">
                <a:effectLst/>
                <a:latin typeface="Times New Roman" panose="02020603050405020304" pitchFamily="18" charset="0"/>
                <a:cs typeface="Times New Roman" panose="02020603050405020304" pitchFamily="18" charset="0"/>
              </a:rPr>
              <a:t>:</a:t>
            </a:r>
            <a:r>
              <a:rPr lang="en-US" sz="2400" b="0" i="0" dirty="0">
                <a:effectLst/>
                <a:latin typeface="Times New Roman" panose="02020603050405020304" pitchFamily="18" charset="0"/>
                <a:cs typeface="Times New Roman" panose="02020603050405020304" pitchFamily="18" charset="0"/>
              </a:rPr>
              <a:t> Created a web-based dashboard for traffic management personnel to monitor traffic conditions, view real-time data, and make manual adjustments.</a:t>
            </a:r>
          </a:p>
          <a:p>
            <a:pPr algn="l">
              <a:buFont typeface="+mj-lt"/>
              <a:buAutoNum type="arabicPeriod"/>
            </a:pPr>
            <a:endParaRPr lang="en-US" b="0" i="0" dirty="0">
              <a:effectLst/>
              <a:latin typeface="Times New Roman" panose="02020603050405020304" pitchFamily="18" charset="0"/>
              <a:cs typeface="Times New Roman" panose="02020603050405020304" pitchFamily="18" charset="0"/>
            </a:endParaRPr>
          </a:p>
          <a:p>
            <a:pPr algn="l"/>
            <a:r>
              <a:rPr lang="en-US" sz="2800" b="1" i="0" dirty="0">
                <a:solidFill>
                  <a:schemeClr val="accent3">
                    <a:lumMod val="60000"/>
                    <a:lumOff val="40000"/>
                  </a:schemeClr>
                </a:solidFill>
                <a:effectLst/>
                <a:latin typeface="Times New Roman" panose="02020603050405020304" pitchFamily="18" charset="0"/>
                <a:cs typeface="Times New Roman" panose="02020603050405020304" pitchFamily="18" charset="0"/>
              </a:rPr>
              <a:t>5.Data Sharing</a:t>
            </a:r>
            <a:r>
              <a:rPr lang="en-US" sz="2800" b="1" i="0" dirty="0">
                <a:effectLst/>
                <a:latin typeface="Times New Roman" panose="02020603050405020304" pitchFamily="18" charset="0"/>
                <a:cs typeface="Times New Roman" panose="02020603050405020304" pitchFamily="18" charset="0"/>
              </a:rPr>
              <a:t>:</a:t>
            </a:r>
            <a:r>
              <a:rPr lang="en-US" sz="2800" b="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Provide APIs or data streams for sharing traffic data with relevant authorities and for public information</a:t>
            </a:r>
            <a:r>
              <a:rPr lang="en-US" sz="2800" b="0" i="0" dirty="0">
                <a:effectLst/>
                <a:latin typeface="Times New Roman" panose="02020603050405020304" pitchFamily="18" charset="0"/>
                <a:cs typeface="Times New Roman" panose="02020603050405020304" pitchFamily="18" charset="0"/>
              </a:rPr>
              <a:t>.</a:t>
            </a:r>
          </a:p>
          <a:p>
            <a:pPr algn="l"/>
            <a:endParaRPr lang="en-US" sz="2800" dirty="0">
              <a:latin typeface="Times New Roman" panose="02020603050405020304" pitchFamily="18" charset="0"/>
              <a:cs typeface="Times New Roman" panose="02020603050405020304" pitchFamily="18" charset="0"/>
            </a:endParaRPr>
          </a:p>
          <a:p>
            <a:pPr algn="l"/>
            <a:r>
              <a:rPr lang="en-US" sz="2800" b="1" i="0" dirty="0">
                <a:solidFill>
                  <a:srgbClr val="0AF0F6"/>
                </a:solidFill>
                <a:effectLst/>
                <a:latin typeface="Times New Roman" panose="02020603050405020304" pitchFamily="18" charset="0"/>
                <a:cs typeface="Times New Roman" panose="02020603050405020304" pitchFamily="18" charset="0"/>
              </a:rPr>
              <a:t>6.Security and Authentication</a:t>
            </a:r>
            <a:r>
              <a:rPr lang="en-US" sz="2800" b="1" i="0" dirty="0">
                <a:effectLst/>
                <a:latin typeface="Times New Roman" panose="02020603050405020304" pitchFamily="18" charset="0"/>
                <a:cs typeface="Times New Roman" panose="02020603050405020304" pitchFamily="18" charset="0"/>
              </a:rPr>
              <a:t>:</a:t>
            </a:r>
            <a:r>
              <a:rPr lang="en-US" sz="2800" b="0" i="0" dirty="0">
                <a:effectLst/>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Implement security measures to protect the system from unauthorized access or cyber threats</a:t>
            </a:r>
            <a:r>
              <a:rPr lang="en-US" sz="2800" b="0" i="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2687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B49DFA-2960-F0E6-3450-80725B6EADE8}"/>
              </a:ext>
            </a:extLst>
          </p:cNvPr>
          <p:cNvSpPr txBox="1"/>
          <p:nvPr/>
        </p:nvSpPr>
        <p:spPr>
          <a:xfrm>
            <a:off x="1546550" y="701741"/>
            <a:ext cx="6097554" cy="584775"/>
          </a:xfrm>
          <a:prstGeom prst="rect">
            <a:avLst/>
          </a:prstGeom>
          <a:noFill/>
        </p:spPr>
        <p:txBody>
          <a:bodyPr wrap="square">
            <a:spAutoFit/>
          </a:bodyPr>
          <a:lstStyle/>
          <a:p>
            <a:r>
              <a:rPr lang="en-US" sz="3200" dirty="0">
                <a:solidFill>
                  <a:srgbClr val="FF0000"/>
                </a:solidFill>
                <a:latin typeface="Times New Roman" panose="02020603050405020304" pitchFamily="18" charset="0"/>
                <a:cs typeface="Times New Roman" panose="02020603050405020304" pitchFamily="18" charset="0"/>
              </a:rPr>
              <a:t>Raspberry pi</a:t>
            </a:r>
          </a:p>
        </p:txBody>
      </p:sp>
      <p:sp>
        <p:nvSpPr>
          <p:cNvPr id="7" name="TextBox 6">
            <a:extLst>
              <a:ext uri="{FF2B5EF4-FFF2-40B4-BE49-F238E27FC236}">
                <a16:creationId xmlns:a16="http://schemas.microsoft.com/office/drawing/2014/main" id="{251E9300-7B67-C16A-9C2D-CCE2A7362FAC}"/>
              </a:ext>
            </a:extLst>
          </p:cNvPr>
          <p:cNvSpPr txBox="1"/>
          <p:nvPr/>
        </p:nvSpPr>
        <p:spPr>
          <a:xfrm>
            <a:off x="4140460" y="134552"/>
            <a:ext cx="6097554" cy="6740307"/>
          </a:xfrm>
          <a:prstGeom prst="rect">
            <a:avLst/>
          </a:prstGeom>
          <a:noFill/>
        </p:spPr>
        <p:txBody>
          <a:bodyPr wrap="square">
            <a:spAutoFit/>
          </a:bodyPr>
          <a:lstStyle/>
          <a:p>
            <a:r>
              <a:rPr lang="en-US" b="0" dirty="0">
                <a:effectLst/>
                <a:latin typeface="Times New Roman" panose="02020603050405020304" pitchFamily="18" charset="0"/>
                <a:cs typeface="Times New Roman" panose="02020603050405020304" pitchFamily="18" charset="0"/>
              </a:rPr>
              <a:t>#define RED 1</a:t>
            </a:r>
          </a:p>
          <a:p>
            <a:r>
              <a:rPr lang="en-US" b="0" dirty="0">
                <a:effectLst/>
                <a:latin typeface="Times New Roman" panose="02020603050405020304" pitchFamily="18" charset="0"/>
                <a:cs typeface="Times New Roman" panose="02020603050405020304" pitchFamily="18" charset="0"/>
              </a:rPr>
              <a:t>#define YELLOW 5</a:t>
            </a:r>
          </a:p>
          <a:p>
            <a:r>
              <a:rPr lang="en-US" b="0" dirty="0">
                <a:effectLst/>
                <a:latin typeface="Times New Roman" panose="02020603050405020304" pitchFamily="18" charset="0"/>
                <a:cs typeface="Times New Roman" panose="02020603050405020304" pitchFamily="18" charset="0"/>
              </a:rPr>
              <a:t>#define GREEN 9</a:t>
            </a:r>
          </a:p>
          <a:p>
            <a:br>
              <a:rPr lang="en-US" b="0" dirty="0">
                <a:effectLst/>
                <a:latin typeface="Times New Roman" panose="02020603050405020304" pitchFamily="18" charset="0"/>
                <a:cs typeface="Times New Roman" panose="02020603050405020304" pitchFamily="18" charset="0"/>
              </a:rPr>
            </a:br>
            <a:r>
              <a:rPr lang="en-US" b="0" dirty="0">
                <a:effectLst/>
                <a:latin typeface="Times New Roman" panose="02020603050405020304" pitchFamily="18" charset="0"/>
                <a:cs typeface="Times New Roman" panose="02020603050405020304" pitchFamily="18" charset="0"/>
              </a:rPr>
              <a:t>void setup() </a:t>
            </a:r>
          </a:p>
          <a:p>
            <a:r>
              <a:rPr lang="en-US" b="0" dirty="0">
                <a:effectLst/>
                <a:latin typeface="Times New Roman" panose="02020603050405020304" pitchFamily="18" charset="0"/>
                <a:cs typeface="Times New Roman" panose="02020603050405020304" pitchFamily="18" charset="0"/>
              </a:rPr>
              <a:t>{</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pinMode</a:t>
            </a:r>
            <a:r>
              <a:rPr lang="en-US" b="0" dirty="0">
                <a:effectLst/>
                <a:latin typeface="Times New Roman" panose="02020603050405020304" pitchFamily="18" charset="0"/>
                <a:cs typeface="Times New Roman" panose="02020603050405020304" pitchFamily="18" charset="0"/>
              </a:rPr>
              <a:t>(RED, OUTPUT);</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pinMode</a:t>
            </a:r>
            <a:r>
              <a:rPr lang="en-US" b="0" dirty="0">
                <a:effectLst/>
                <a:latin typeface="Times New Roman" panose="02020603050405020304" pitchFamily="18" charset="0"/>
                <a:cs typeface="Times New Roman" panose="02020603050405020304" pitchFamily="18" charset="0"/>
              </a:rPr>
              <a:t>(YELLOW, OUTPUT);</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pinMode</a:t>
            </a:r>
            <a:r>
              <a:rPr lang="en-US" b="0" dirty="0">
                <a:effectLst/>
                <a:latin typeface="Times New Roman" panose="02020603050405020304" pitchFamily="18" charset="0"/>
                <a:cs typeface="Times New Roman" panose="02020603050405020304" pitchFamily="18" charset="0"/>
              </a:rPr>
              <a:t>(GREEN, OUTPUT);</a:t>
            </a:r>
          </a:p>
          <a:p>
            <a:r>
              <a:rPr lang="en-US" b="0" dirty="0">
                <a:effectLst/>
                <a:latin typeface="Times New Roman" panose="02020603050405020304" pitchFamily="18" charset="0"/>
                <a:cs typeface="Times New Roman" panose="02020603050405020304" pitchFamily="18" charset="0"/>
              </a:rPr>
              <a:t>}</a:t>
            </a:r>
          </a:p>
          <a:p>
            <a:br>
              <a:rPr lang="en-US" b="0" dirty="0">
                <a:effectLst/>
                <a:latin typeface="Times New Roman" panose="02020603050405020304" pitchFamily="18" charset="0"/>
                <a:cs typeface="Times New Roman" panose="02020603050405020304" pitchFamily="18" charset="0"/>
              </a:rPr>
            </a:br>
            <a:r>
              <a:rPr lang="en-US" b="0" dirty="0">
                <a:effectLst/>
                <a:latin typeface="Times New Roman" panose="02020603050405020304" pitchFamily="18" charset="0"/>
                <a:cs typeface="Times New Roman" panose="02020603050405020304" pitchFamily="18" charset="0"/>
              </a:rPr>
              <a:t>void loop() {</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(GREEN, HIGH);</a:t>
            </a:r>
          </a:p>
          <a:p>
            <a:r>
              <a:rPr lang="en-US" b="0" dirty="0">
                <a:effectLst/>
                <a:latin typeface="Times New Roman" panose="02020603050405020304" pitchFamily="18" charset="0"/>
                <a:cs typeface="Times New Roman" panose="02020603050405020304" pitchFamily="18" charset="0"/>
              </a:rPr>
              <a:t>  delay(3000);</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(GREEN, LOW);</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(YELLOW, LOW);</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(RED, HIGH);</a:t>
            </a:r>
          </a:p>
          <a:p>
            <a:r>
              <a:rPr lang="en-US" b="0" dirty="0">
                <a:effectLst/>
                <a:latin typeface="Times New Roman" panose="02020603050405020304" pitchFamily="18" charset="0"/>
                <a:cs typeface="Times New Roman" panose="02020603050405020304" pitchFamily="18" charset="0"/>
              </a:rPr>
              <a:t>  delay(2500);</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(RED, LOW);</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(YELLOW, HIGH);</a:t>
            </a:r>
          </a:p>
          <a:p>
            <a:r>
              <a:rPr lang="en-US" b="0" dirty="0">
                <a:effectLst/>
                <a:latin typeface="Times New Roman" panose="02020603050405020304" pitchFamily="18" charset="0"/>
                <a:cs typeface="Times New Roman" panose="02020603050405020304" pitchFamily="18" charset="0"/>
              </a:rPr>
              <a:t>  delay(1000);</a:t>
            </a:r>
          </a:p>
          <a:p>
            <a:r>
              <a:rPr lang="en-US" b="0" dirty="0">
                <a:effectLst/>
                <a:latin typeface="Times New Roman" panose="02020603050405020304" pitchFamily="18" charset="0"/>
                <a:cs typeface="Times New Roman" panose="02020603050405020304" pitchFamily="18" charset="0"/>
              </a:rPr>
              <a:t>  </a:t>
            </a:r>
            <a:r>
              <a:rPr lang="en-US" b="0" dirty="0" err="1">
                <a:effectLst/>
                <a:latin typeface="Times New Roman" panose="02020603050405020304" pitchFamily="18" charset="0"/>
                <a:cs typeface="Times New Roman" panose="02020603050405020304" pitchFamily="18" charset="0"/>
              </a:rPr>
              <a:t>digitalWrite</a:t>
            </a:r>
            <a:r>
              <a:rPr lang="en-US" b="0" dirty="0">
                <a:effectLst/>
                <a:latin typeface="Times New Roman" panose="02020603050405020304" pitchFamily="18" charset="0"/>
                <a:cs typeface="Times New Roman" panose="02020603050405020304" pitchFamily="18" charset="0"/>
              </a:rPr>
              <a:t>(YELLOW, LOW);</a:t>
            </a:r>
          </a:p>
          <a:p>
            <a:r>
              <a:rPr lang="en-US" b="0" dirty="0">
                <a:effectLst/>
                <a:latin typeface="Times New Roman" panose="02020603050405020304" pitchFamily="18" charset="0"/>
                <a:cs typeface="Times New Roman" panose="02020603050405020304" pitchFamily="18" charset="0"/>
              </a:rPr>
              <a:t> </a:t>
            </a:r>
          </a:p>
          <a:p>
            <a:r>
              <a:rPr lang="en-US" b="0" dirty="0">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426951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1028A3A-E79B-217D-A67C-9CEF989BAB3E}"/>
              </a:ext>
            </a:extLst>
          </p:cNvPr>
          <p:cNvSpPr txBox="1"/>
          <p:nvPr/>
        </p:nvSpPr>
        <p:spPr>
          <a:xfrm>
            <a:off x="3048778" y="197346"/>
            <a:ext cx="6097554" cy="6463308"/>
          </a:xfrm>
          <a:prstGeom prst="rect">
            <a:avLst/>
          </a:prstGeom>
          <a:noFill/>
        </p:spPr>
        <p:txBody>
          <a:bodyPr wrap="square">
            <a:spAutoFit/>
          </a:bodyPr>
          <a:lstStyle/>
          <a:p>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"version"</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"author"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redmi</a:t>
            </a:r>
            <a:r>
              <a:rPr lang="en-US" b="0" dirty="0">
                <a:solidFill>
                  <a:srgbClr val="CE9178"/>
                </a:solidFill>
                <a:effectLst/>
                <a:latin typeface="Consolas" panose="020B0609020204030204" pitchFamily="49" charset="0"/>
              </a:rPr>
              <a:t> 10"</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"editor"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wokwi</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"parts"</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"wokwi-esp32-devkit-v1"</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esp</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"top"</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-35.61</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"left"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-141.49</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attrs</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wokwi</a:t>
            </a:r>
            <a:r>
              <a:rPr lang="en-US" b="0" dirty="0">
                <a:solidFill>
                  <a:srgbClr val="CE9178"/>
                </a:solidFill>
                <a:effectLst/>
                <a:latin typeface="Consolas" panose="020B0609020204030204" pitchFamily="49" charset="0"/>
              </a:rPr>
              <a:t>-led"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"led1"</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"top"</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-119.92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"left"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-79.8</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attrs</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"color"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"red"</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wokwi</a:t>
            </a:r>
            <a:r>
              <a:rPr lang="en-US" b="0" dirty="0">
                <a:solidFill>
                  <a:srgbClr val="CE9178"/>
                </a:solidFill>
                <a:effectLst/>
                <a:latin typeface="Consolas" panose="020B0609020204030204" pitchFamily="49" charset="0"/>
              </a:rPr>
              <a:t>-led"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"led2"</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"top"</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-118.47</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"left"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-50.75</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attrs</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"color"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"yellow"</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endParaRPr lang="en-US" b="0" dirty="0">
              <a:solidFill>
                <a:srgbClr val="CCCCCC"/>
              </a:solidFill>
              <a:effectLst/>
              <a:latin typeface="Consolas" panose="020B0609020204030204" pitchFamily="49" charset="0"/>
            </a:endParaRPr>
          </a:p>
        </p:txBody>
      </p:sp>
    </p:spTree>
    <p:extLst>
      <p:ext uri="{BB962C8B-B14F-4D97-AF65-F5344CB8AC3E}">
        <p14:creationId xmlns:p14="http://schemas.microsoft.com/office/powerpoint/2010/main" val="632860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D39347-56D5-36C8-C30D-9701724BE390}"/>
              </a:ext>
            </a:extLst>
          </p:cNvPr>
          <p:cNvSpPr txBox="1"/>
          <p:nvPr/>
        </p:nvSpPr>
        <p:spPr>
          <a:xfrm>
            <a:off x="3048778" y="202011"/>
            <a:ext cx="6097554" cy="6463308"/>
          </a:xfrm>
          <a:prstGeom prst="rect">
            <a:avLst/>
          </a:prstGeom>
          <a:noFill/>
        </p:spPr>
        <p:txBody>
          <a:bodyPr wrap="square">
            <a:spAutoFit/>
          </a:bodyPr>
          <a:lstStyle/>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"type"</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wokwi</a:t>
            </a:r>
            <a:r>
              <a:rPr lang="en-US" b="0" dirty="0">
                <a:solidFill>
                  <a:srgbClr val="CE9178"/>
                </a:solidFill>
                <a:effectLst/>
                <a:latin typeface="Consolas" panose="020B0609020204030204" pitchFamily="49" charset="0"/>
              </a:rPr>
              <a:t>-led"</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"id"</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"led3"</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"top"</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-119.94</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"left"</a:t>
            </a:r>
            <a:r>
              <a:rPr lang="en-US" b="0" dirty="0">
                <a:solidFill>
                  <a:srgbClr val="CCCCCC"/>
                </a:solidFill>
                <a:effectLst/>
                <a:latin typeface="Consolas" panose="020B0609020204030204" pitchFamily="49" charset="0"/>
              </a:rPr>
              <a:t>: </a:t>
            </a:r>
            <a:r>
              <a:rPr lang="en-US" b="0" dirty="0">
                <a:solidFill>
                  <a:srgbClr val="B5CEA8"/>
                </a:solidFill>
                <a:effectLst/>
                <a:latin typeface="Consolas" panose="020B0609020204030204" pitchFamily="49" charset="0"/>
              </a:rPr>
              <a:t>-17.55</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a:t>
            </a:r>
            <a:r>
              <a:rPr lang="en-US" b="0" dirty="0" err="1">
                <a:solidFill>
                  <a:srgbClr val="9CDCFE"/>
                </a:solidFill>
                <a:effectLst/>
                <a:latin typeface="Consolas" panose="020B0609020204030204" pitchFamily="49" charset="0"/>
              </a:rPr>
              <a:t>attrs</a:t>
            </a:r>
            <a:r>
              <a:rPr lang="en-US" b="0" dirty="0">
                <a:solidFill>
                  <a:srgbClr val="9CDCFE"/>
                </a:solidFill>
                <a:effectLst/>
                <a:latin typeface="Consolas" panose="020B0609020204030204" pitchFamily="49" charset="0"/>
              </a:rPr>
              <a:t>"</a:t>
            </a:r>
            <a:r>
              <a:rPr lang="en-US" b="0" dirty="0">
                <a:solidFill>
                  <a:srgbClr val="CCCCCC"/>
                </a:solidFill>
                <a:effectLst/>
                <a:latin typeface="Consolas" panose="020B0609020204030204" pitchFamily="49" charset="0"/>
              </a:rPr>
              <a:t>: { </a:t>
            </a:r>
            <a:r>
              <a:rPr lang="en-US" b="0" dirty="0">
                <a:solidFill>
                  <a:srgbClr val="9CDCFE"/>
                </a:solidFill>
                <a:effectLst/>
                <a:latin typeface="Consolas" panose="020B0609020204030204" pitchFamily="49" charset="0"/>
              </a:rPr>
              <a:t>"color"</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"connections"</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"esp:TX0"</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serialMonitor:RX</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"esp:RX0"</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serialMonitor:TX</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"led1:A"</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"esp:D2"</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"v0"</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"led1:C"</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"esp:GND.1"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"v0"</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"led2:A"</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"esp:D4"</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"v0"</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"led2:C"</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"esp:GND.1"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"v0"</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"led3:C"</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"esp:GND.1"</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"v0"</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"led3:A"</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"esp:D12"</a:t>
            </a:r>
            <a:r>
              <a:rPr lang="en-US" b="0" dirty="0">
                <a:solidFill>
                  <a:srgbClr val="CCCCCC"/>
                </a:solidFill>
                <a:effectLst/>
                <a:latin typeface="Consolas" panose="020B0609020204030204" pitchFamily="49" charset="0"/>
              </a:rPr>
              <a:t>, </a:t>
            </a:r>
            <a:r>
              <a:rPr lang="en-US" b="0" dirty="0">
                <a:solidFill>
                  <a:srgbClr val="CE9178"/>
                </a:solidFill>
                <a:effectLst/>
                <a:latin typeface="Consolas" panose="020B0609020204030204" pitchFamily="49" charset="0"/>
              </a:rPr>
              <a:t>"green"</a:t>
            </a:r>
            <a:r>
              <a:rPr lang="en-US" b="0" dirty="0">
                <a:solidFill>
                  <a:srgbClr val="CCCCCC"/>
                </a:solidFill>
                <a:effectLst/>
                <a:latin typeface="Consolas" panose="020B0609020204030204" pitchFamily="49" charset="0"/>
              </a:rPr>
              <a:t>, [ </a:t>
            </a:r>
            <a:r>
              <a:rPr lang="en-US" b="0" dirty="0">
                <a:solidFill>
                  <a:srgbClr val="CE9178"/>
                </a:solidFill>
                <a:effectLst/>
                <a:latin typeface="Consolas" panose="020B0609020204030204" pitchFamily="49" charset="0"/>
              </a:rPr>
              <a:t>"v0"</a:t>
            </a:r>
            <a:r>
              <a:rPr lang="en-US" b="0" dirty="0">
                <a:solidFill>
                  <a:srgbClr val="CCCCCC"/>
                </a:solidFill>
                <a:effectLst/>
                <a:latin typeface="Consolas" panose="020B0609020204030204" pitchFamily="49" charset="0"/>
              </a:rPr>
              <a:t> ] ]</a:t>
            </a:r>
          </a:p>
          <a:p>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"dependencies"</a:t>
            </a:r>
            <a:r>
              <a:rPr lang="en-US" b="0" dirty="0">
                <a:solidFill>
                  <a:srgbClr val="CCCCCC"/>
                </a:solidFill>
                <a:effectLst/>
                <a:latin typeface="Consolas" panose="020B0609020204030204" pitchFamily="49" charset="0"/>
              </a:rPr>
              <a:t>: {}</a:t>
            </a:r>
          </a:p>
          <a:p>
            <a:r>
              <a:rPr lang="en-US" b="0" dirty="0">
                <a:solidFill>
                  <a:srgbClr val="CCCCCC"/>
                </a:solidFill>
                <a:effectLst/>
                <a:latin typeface="Consolas" panose="020B0609020204030204" pitchFamily="49" charset="0"/>
              </a:rPr>
              <a:t>}</a:t>
            </a:r>
            <a:endParaRPr lang="en-US" dirty="0"/>
          </a:p>
        </p:txBody>
      </p:sp>
    </p:spTree>
    <p:extLst>
      <p:ext uri="{BB962C8B-B14F-4D97-AF65-F5344CB8AC3E}">
        <p14:creationId xmlns:p14="http://schemas.microsoft.com/office/powerpoint/2010/main" val="10520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EECEBA4-06DC-4880-41BE-7F3ABD478550}"/>
              </a:ext>
            </a:extLst>
          </p:cNvPr>
          <p:cNvSpPr txBox="1"/>
          <p:nvPr/>
        </p:nvSpPr>
        <p:spPr>
          <a:xfrm>
            <a:off x="1593202" y="673750"/>
            <a:ext cx="6097554" cy="584775"/>
          </a:xfrm>
          <a:prstGeom prst="rect">
            <a:avLst/>
          </a:prstGeom>
          <a:noFill/>
        </p:spPr>
        <p:txBody>
          <a:bodyPr wrap="square">
            <a:spAutoFit/>
          </a:bodyPr>
          <a:lstStyle/>
          <a:p>
            <a:r>
              <a:rPr lang="en-US" sz="3200" b="1" i="0" dirty="0">
                <a:solidFill>
                  <a:schemeClr val="accent1">
                    <a:lumMod val="60000"/>
                    <a:lumOff val="40000"/>
                  </a:schemeClr>
                </a:solidFill>
                <a:effectLst/>
                <a:latin typeface="Times New Roman" panose="02020603050405020304" pitchFamily="18" charset="0"/>
                <a:cs typeface="Times New Roman" panose="02020603050405020304" pitchFamily="18" charset="0"/>
              </a:rPr>
              <a:t>Code Implementation:</a:t>
            </a:r>
            <a:endParaRPr lang="en-US" sz="3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5BA52B3-F08E-2582-BBB5-7C12A2BA9301}"/>
              </a:ext>
            </a:extLst>
          </p:cNvPr>
          <p:cNvSpPr txBox="1"/>
          <p:nvPr/>
        </p:nvSpPr>
        <p:spPr>
          <a:xfrm>
            <a:off x="2619569" y="1749777"/>
            <a:ext cx="7830716" cy="4524315"/>
          </a:xfrm>
          <a:prstGeom prst="rect">
            <a:avLst/>
          </a:prstGeom>
          <a:noFill/>
        </p:spPr>
        <p:txBody>
          <a:bodyPr wrap="square">
            <a:sp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a:t>
            </a:r>
            <a:r>
              <a:rPr lang="en-US" sz="2400" b="0" i="0" dirty="0">
                <a:effectLst/>
                <a:latin typeface="Times New Roman" panose="02020603050405020304" pitchFamily="18" charset="0"/>
                <a:cs typeface="Times New Roman" panose="02020603050405020304" pitchFamily="18" charset="0"/>
              </a:rPr>
              <a:t>ode for </a:t>
            </a:r>
            <a:r>
              <a:rPr lang="en-US" sz="2400" i="0" dirty="0">
                <a:effectLst/>
                <a:latin typeface="Times New Roman" panose="02020603050405020304" pitchFamily="18" charset="0"/>
                <a:cs typeface="Times New Roman" panose="02020603050405020304" pitchFamily="18" charset="0"/>
              </a:rPr>
              <a:t>Raspberry Pi </a:t>
            </a:r>
            <a:r>
              <a:rPr lang="en-US" sz="2400" b="0" i="0" dirty="0">
                <a:effectLst/>
                <a:latin typeface="Times New Roman" panose="02020603050405020304" pitchFamily="18" charset="0"/>
                <a:cs typeface="Times New Roman" panose="02020603050405020304" pitchFamily="18" charset="0"/>
              </a:rPr>
              <a:t>to capture data from sensors and transmit it to the central platform.</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Developed algorithms for data analysis, traffic flow monitoring, and congestion detection.</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Implemented traffic signal control logic to adjust signal timings based on real-time data.</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Created a user-friendly web-based dashboard for real-time monitoring and control.</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Developed API</a:t>
            </a:r>
            <a:r>
              <a:rPr lang="en-US" sz="2400" dirty="0">
                <a:latin typeface="Times New Roman" panose="02020603050405020304" pitchFamily="18" charset="0"/>
                <a:cs typeface="Times New Roman" panose="02020603050405020304" pitchFamily="18" charset="0"/>
              </a:rPr>
              <a:t>’</a:t>
            </a:r>
            <a:r>
              <a:rPr lang="en-US" sz="2400" b="0" i="0" dirty="0">
                <a:effectLst/>
                <a:latin typeface="Times New Roman" panose="02020603050405020304" pitchFamily="18" charset="0"/>
                <a:cs typeface="Times New Roman" panose="02020603050405020304" pitchFamily="18" charset="0"/>
              </a:rPr>
              <a:t>s(Application Programming Interface) for data sharing and integration with external systems.</a:t>
            </a: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Implemented security features to protect the system from cyber threats.</a:t>
            </a:r>
          </a:p>
        </p:txBody>
      </p:sp>
    </p:spTree>
    <p:extLst>
      <p:ext uri="{BB962C8B-B14F-4D97-AF65-F5344CB8AC3E}">
        <p14:creationId xmlns:p14="http://schemas.microsoft.com/office/powerpoint/2010/main" val="1941226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C484FC-95A9-E82B-FAE2-B182BACF81E5}"/>
              </a:ext>
            </a:extLst>
          </p:cNvPr>
          <p:cNvSpPr txBox="1"/>
          <p:nvPr/>
        </p:nvSpPr>
        <p:spPr>
          <a:xfrm>
            <a:off x="1789145" y="692411"/>
            <a:ext cx="6097554" cy="954107"/>
          </a:xfrm>
          <a:prstGeom prst="rect">
            <a:avLst/>
          </a:prstGeom>
          <a:noFill/>
        </p:spPr>
        <p:txBody>
          <a:bodyPr wrap="square">
            <a:spAutoFit/>
          </a:bodyPr>
          <a:lstStyle/>
          <a:p>
            <a:r>
              <a:rPr lang="en-US" sz="2800" dirty="0">
                <a:latin typeface="Times New Roman" panose="02020603050405020304" pitchFamily="18" charset="0"/>
                <a:cs typeface="Times New Roman" panose="02020603050405020304" pitchFamily="18" charset="0"/>
              </a:rPr>
              <a:t>Importing libraries and setting up GPIO</a:t>
            </a:r>
          </a:p>
          <a:p>
            <a:r>
              <a:rPr lang="en-US" sz="2800" dirty="0">
                <a:latin typeface="Times New Roman" panose="02020603050405020304" pitchFamily="18" charset="0"/>
                <a:cs typeface="Times New Roman" panose="02020603050405020304" pitchFamily="18" charset="0"/>
              </a:rPr>
              <a:t>(General Purpose Input and Output)</a:t>
            </a:r>
            <a:endParaRPr lang="en-US" sz="2800" dirty="0"/>
          </a:p>
        </p:txBody>
      </p:sp>
      <p:sp>
        <p:nvSpPr>
          <p:cNvPr id="7" name="TextBox 6">
            <a:extLst>
              <a:ext uri="{FF2B5EF4-FFF2-40B4-BE49-F238E27FC236}">
                <a16:creationId xmlns:a16="http://schemas.microsoft.com/office/drawing/2014/main" id="{E54019D2-ADF1-3E6E-4B32-287A8A80B57E}"/>
              </a:ext>
            </a:extLst>
          </p:cNvPr>
          <p:cNvSpPr txBox="1"/>
          <p:nvPr/>
        </p:nvSpPr>
        <p:spPr>
          <a:xfrm>
            <a:off x="2397967" y="1876828"/>
            <a:ext cx="8220270" cy="2677656"/>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code begins by importing the </a:t>
            </a:r>
            <a:r>
              <a:rPr lang="en-US" sz="2400" dirty="0" err="1">
                <a:latin typeface="Times New Roman" panose="02020603050405020304" pitchFamily="18" charset="0"/>
                <a:cs typeface="Times New Roman" panose="02020603050405020304" pitchFamily="18" charset="0"/>
              </a:rPr>
              <a:t>Rpi.GPIO</a:t>
            </a:r>
            <a:r>
              <a:rPr lang="en-US" sz="2400" dirty="0">
                <a:latin typeface="Times New Roman" panose="02020603050405020304" pitchFamily="18" charset="0"/>
                <a:cs typeface="Times New Roman" panose="02020603050405020304" pitchFamily="18" charset="0"/>
              </a:rPr>
              <a:t> library for Raspberry Pi GPIO control and the </a:t>
            </a:r>
            <a:r>
              <a:rPr lang="en-US" sz="2400" dirty="0" err="1">
                <a:latin typeface="Times New Roman" panose="02020603050405020304" pitchFamily="18" charset="0"/>
                <a:cs typeface="Times New Roman" panose="02020603050405020304" pitchFamily="18" charset="0"/>
              </a:rPr>
              <a:t>time.sleep</a:t>
            </a:r>
            <a:r>
              <a:rPr lang="en-US" sz="2400" dirty="0">
                <a:latin typeface="Times New Roman" panose="02020603050405020304" pitchFamily="18" charset="0"/>
                <a:cs typeface="Times New Roman" panose="02020603050405020304" pitchFamily="18" charset="0"/>
              </a:rPr>
              <a:t> function for adding </a:t>
            </a:r>
            <a:r>
              <a:rPr lang="en-US" sz="2400" dirty="0" err="1">
                <a:latin typeface="Times New Roman" panose="02020603050405020304" pitchFamily="18" charset="0"/>
                <a:cs typeface="Times New Roman" panose="02020603050405020304" pitchFamily="18" charset="0"/>
              </a:rPr>
              <a:t>delays.It</a:t>
            </a:r>
            <a:r>
              <a:rPr lang="en-US" sz="2400" dirty="0">
                <a:latin typeface="Times New Roman" panose="02020603050405020304" pitchFamily="18" charset="0"/>
                <a:cs typeface="Times New Roman" panose="02020603050405020304" pitchFamily="18" charset="0"/>
              </a:rPr>
              <a:t> defines various pins for magnetic sensors (hallpin1 to hallpin33) and LEDs (LED1 to LED32).It disables warnings and sets the GPIO mode to use physical pin numbers on the Raspberry </a:t>
            </a:r>
            <a:r>
              <a:rPr lang="en-US" sz="2400" dirty="0" err="1">
                <a:latin typeface="Times New Roman" panose="02020603050405020304" pitchFamily="18" charset="0"/>
                <a:cs typeface="Times New Roman" panose="02020603050405020304" pitchFamily="18" charset="0"/>
              </a:rPr>
              <a:t>Pi.It</a:t>
            </a:r>
            <a:r>
              <a:rPr lang="en-US" sz="2400" dirty="0">
                <a:latin typeface="Times New Roman" panose="02020603050405020304" pitchFamily="18" charset="0"/>
                <a:cs typeface="Times New Roman" panose="02020603050405020304" pitchFamily="18" charset="0"/>
              </a:rPr>
              <a:t> configures the pins for input (sensors) or output (LEDs) and initializes the LEDs to be initially turned off.</a:t>
            </a:r>
          </a:p>
        </p:txBody>
      </p:sp>
    </p:spTree>
    <p:extLst>
      <p:ext uri="{BB962C8B-B14F-4D97-AF65-F5344CB8AC3E}">
        <p14:creationId xmlns:p14="http://schemas.microsoft.com/office/powerpoint/2010/main" val="638329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F497A6D-4C48-B121-C85A-D0B02F638C73}"/>
              </a:ext>
            </a:extLst>
          </p:cNvPr>
          <p:cNvSpPr txBox="1"/>
          <p:nvPr/>
        </p:nvSpPr>
        <p:spPr>
          <a:xfrm>
            <a:off x="1751823" y="804379"/>
            <a:ext cx="6097554" cy="584775"/>
          </a:xfrm>
          <a:prstGeom prst="rect">
            <a:avLst/>
          </a:prstGeom>
          <a:noFill/>
        </p:spPr>
        <p:txBody>
          <a:bodyPr wrap="square">
            <a:spAutoFit/>
          </a:bodyPr>
          <a:lstStyle/>
          <a:p>
            <a:r>
              <a:rPr lang="en-US" sz="3200" b="1" dirty="0">
                <a:solidFill>
                  <a:schemeClr val="accent1">
                    <a:lumMod val="60000"/>
                    <a:lumOff val="40000"/>
                  </a:schemeClr>
                </a:solidFill>
                <a:latin typeface="Times New Roman" panose="02020603050405020304" pitchFamily="18" charset="0"/>
                <a:cs typeface="Times New Roman" panose="02020603050405020304" pitchFamily="18" charset="0"/>
              </a:rPr>
              <a:t>Sensor Reading: </a:t>
            </a:r>
          </a:p>
        </p:txBody>
      </p:sp>
      <p:sp>
        <p:nvSpPr>
          <p:cNvPr id="7" name="TextBox 6">
            <a:extLst>
              <a:ext uri="{FF2B5EF4-FFF2-40B4-BE49-F238E27FC236}">
                <a16:creationId xmlns:a16="http://schemas.microsoft.com/office/drawing/2014/main" id="{05E42284-DD52-4AC3-3BF8-4325D29965B7}"/>
              </a:ext>
            </a:extLst>
          </p:cNvPr>
          <p:cNvSpPr txBox="1"/>
          <p:nvPr/>
        </p:nvSpPr>
        <p:spPr>
          <a:xfrm>
            <a:off x="2964802" y="1763400"/>
            <a:ext cx="8259924" cy="2308324"/>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 code enters an infinite loop, where it continuously reads the state of the magnetic sensors .For each sensor, it checks whether it is detecting a magnetic field (True) or not (False) and sets corresponding variables (a1 to d3) to 1 or 0 accordingly It prints messages indicating whether each sensor detected a magnet or not.</a:t>
            </a:r>
            <a:endParaRPr lang="en-US" sz="2400" dirty="0"/>
          </a:p>
        </p:txBody>
      </p:sp>
    </p:spTree>
    <p:extLst>
      <p:ext uri="{BB962C8B-B14F-4D97-AF65-F5344CB8AC3E}">
        <p14:creationId xmlns:p14="http://schemas.microsoft.com/office/powerpoint/2010/main" val="2672590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A1E5CC-E763-9071-26B9-67F24DDB805E}"/>
              </a:ext>
            </a:extLst>
          </p:cNvPr>
          <p:cNvSpPr txBox="1"/>
          <p:nvPr/>
        </p:nvSpPr>
        <p:spPr>
          <a:xfrm>
            <a:off x="1611863" y="776387"/>
            <a:ext cx="609755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Sleep and Loop: </a:t>
            </a:r>
          </a:p>
        </p:txBody>
      </p:sp>
      <p:sp>
        <p:nvSpPr>
          <p:cNvPr id="7" name="TextBox 6">
            <a:extLst>
              <a:ext uri="{FF2B5EF4-FFF2-40B4-BE49-F238E27FC236}">
                <a16:creationId xmlns:a16="http://schemas.microsoft.com/office/drawing/2014/main" id="{FDEFDB30-0798-C13A-37EC-E6001CBE4CB1}"/>
              </a:ext>
            </a:extLst>
          </p:cNvPr>
          <p:cNvSpPr txBox="1"/>
          <p:nvPr/>
        </p:nvSpPr>
        <p:spPr>
          <a:xfrm>
            <a:off x="3048778" y="2141004"/>
            <a:ext cx="8343900" cy="3416320"/>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After all the comparisons are made and LEDs are potentially activated, the code sleeps for 2 seconds before looping back to read the sensor values again . In summary, this program monitors multiple magnetic sensors and activates specific sets of LEDs based on which sensors detect the strongest magnetic fields. The LEDs are turned on for a fixed duration of 15 seconds and then turned off. The program continues to monitor and update the LED states in response to changes in the magnetic field detected by the sensors</a:t>
            </a:r>
          </a:p>
        </p:txBody>
      </p:sp>
    </p:spTree>
    <p:extLst>
      <p:ext uri="{BB962C8B-B14F-4D97-AF65-F5344CB8AC3E}">
        <p14:creationId xmlns:p14="http://schemas.microsoft.com/office/powerpoint/2010/main" val="3622707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9D17E3F-9160-4D16-8F1D-F8FE94E2A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13" name="Picture 12" descr="light spots">
            <a:extLst>
              <a:ext uri="{FF2B5EF4-FFF2-40B4-BE49-F238E27FC236}">
                <a16:creationId xmlns:a16="http://schemas.microsoft.com/office/drawing/2014/main" id="{91359E98-53EA-154C-9838-95AAA23C9E68}"/>
              </a:ext>
            </a:extLst>
          </p:cNvPr>
          <p:cNvPicPr>
            <a:picLocks noChangeAspect="1"/>
          </p:cNvPicPr>
          <p:nvPr/>
        </p:nvPicPr>
        <p:blipFill rotWithShape="1">
          <a:blip r:embed="rId3" cstate="print">
            <a:duotone>
              <a:prstClr val="black"/>
              <a:schemeClr val="tx2">
                <a:tint val="45000"/>
                <a:satMod val="400000"/>
              </a:schemeClr>
            </a:duotone>
            <a:alphaModFix amt="25000"/>
            <a:extLst>
              <a:ext uri="{28A0092B-C50C-407E-A947-70E740481C1C}">
                <a14:useLocalDpi xmlns:a14="http://schemas.microsoft.com/office/drawing/2010/main"/>
              </a:ext>
            </a:extLst>
          </a:blip>
          <a:srcRect/>
          <a:stretch/>
        </p:blipFill>
        <p:spPr>
          <a:xfrm>
            <a:off x="7640" y="-107067"/>
            <a:ext cx="12191980" cy="6857990"/>
          </a:xfrm>
          <a:prstGeom prst="rect">
            <a:avLst/>
          </a:prstGeom>
        </p:spPr>
      </p:pic>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4502244" y="762580"/>
            <a:ext cx="8911687" cy="1280890"/>
          </a:xfrm>
        </p:spPr>
        <p:txBody>
          <a:bodyPr>
            <a:normAutofit fontScale="90000"/>
          </a:bodyPr>
          <a:lstStyle/>
          <a:p>
            <a:br>
              <a:rPr lang="en-US" sz="4400" i="0" dirty="0">
                <a:solidFill>
                  <a:schemeClr val="tx1"/>
                </a:solidFill>
                <a:effectLst/>
                <a:latin typeface="Montserrat" panose="020F0502020204030204" pitchFamily="2" charset="0"/>
              </a:rPr>
            </a:br>
            <a:r>
              <a:rPr lang="en-US" sz="4400" b="1" i="0" dirty="0">
                <a:solidFill>
                  <a:srgbClr val="FF0000"/>
                </a:solidFill>
                <a:effectLst/>
                <a:latin typeface="Times New Roman" panose="02020603050405020304" pitchFamily="18" charset="0"/>
                <a:cs typeface="Times New Roman" panose="02020603050405020304" pitchFamily="18" charset="0"/>
              </a:rPr>
              <a:t>TRAFFIC</a:t>
            </a:r>
            <a:r>
              <a:rPr lang="en-US" sz="4400" b="1" i="0" dirty="0">
                <a:solidFill>
                  <a:schemeClr val="tx1"/>
                </a:solidFill>
                <a:effectLst/>
                <a:latin typeface="Times New Roman" panose="02020603050405020304" pitchFamily="18" charset="0"/>
                <a:cs typeface="Times New Roman" panose="02020603050405020304" pitchFamily="18" charset="0"/>
              </a:rPr>
              <a:t> </a:t>
            </a:r>
            <a:r>
              <a:rPr lang="en-US" sz="4400" b="1" i="0" dirty="0">
                <a:solidFill>
                  <a:srgbClr val="FFFF00"/>
                </a:solidFill>
                <a:effectLst/>
                <a:latin typeface="Times New Roman" panose="02020603050405020304" pitchFamily="18" charset="0"/>
                <a:cs typeface="Times New Roman" panose="02020603050405020304" pitchFamily="18" charset="0"/>
              </a:rPr>
              <a:t>MANAGEMENT </a:t>
            </a:r>
            <a:br>
              <a:rPr lang="en-US" sz="4400" b="1" i="0" dirty="0">
                <a:solidFill>
                  <a:srgbClr val="FFFF00"/>
                </a:solidFill>
                <a:effectLst/>
                <a:latin typeface="Times New Roman" panose="02020603050405020304" pitchFamily="18" charset="0"/>
                <a:cs typeface="Times New Roman" panose="02020603050405020304" pitchFamily="18" charset="0"/>
              </a:rPr>
            </a:br>
            <a:r>
              <a:rPr lang="en-US" sz="4400" b="1" i="0" dirty="0">
                <a:solidFill>
                  <a:srgbClr val="FFFF00"/>
                </a:solidFill>
                <a:effectLst/>
                <a:latin typeface="Times New Roman" panose="02020603050405020304" pitchFamily="18" charset="0"/>
                <a:cs typeface="Times New Roman" panose="02020603050405020304" pitchFamily="18" charset="0"/>
              </a:rPr>
              <a:t>             </a:t>
            </a:r>
            <a:r>
              <a:rPr lang="en-US" sz="4400" b="1" i="0" dirty="0">
                <a:solidFill>
                  <a:srgbClr val="00FF00"/>
                </a:solidFill>
                <a:effectLst/>
                <a:latin typeface="Times New Roman" panose="02020603050405020304" pitchFamily="18" charset="0"/>
                <a:cs typeface="Times New Roman" panose="02020603050405020304" pitchFamily="18" charset="0"/>
              </a:rPr>
              <a:t>SYSTEM</a:t>
            </a:r>
            <a:endParaRPr lang="en-US" sz="4400" b="1" dirty="0">
              <a:solidFill>
                <a:srgbClr val="00FF00"/>
              </a:solidFill>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93DBB853-C277-42C7-80D0-110A8842ED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36" name="Freeform 11">
              <a:extLst>
                <a:ext uri="{FF2B5EF4-FFF2-40B4-BE49-F238E27FC236}">
                  <a16:creationId xmlns:a16="http://schemas.microsoft.com/office/drawing/2014/main" id="{8D2CA353-4AC3-432A-8704-A618563EEC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37" name="Freeform 12">
              <a:extLst>
                <a:ext uri="{FF2B5EF4-FFF2-40B4-BE49-F238E27FC236}">
                  <a16:creationId xmlns:a16="http://schemas.microsoft.com/office/drawing/2014/main" id="{71685CFF-C2D8-4119-9CDA-504914853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38" name="Freeform 13">
              <a:extLst>
                <a:ext uri="{FF2B5EF4-FFF2-40B4-BE49-F238E27FC236}">
                  <a16:creationId xmlns:a16="http://schemas.microsoft.com/office/drawing/2014/main" id="{119C20C9-05B5-4384-9F4E-B4B8FA299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39" name="Freeform 14">
              <a:extLst>
                <a:ext uri="{FF2B5EF4-FFF2-40B4-BE49-F238E27FC236}">
                  <a16:creationId xmlns:a16="http://schemas.microsoft.com/office/drawing/2014/main" id="{F78ACAA7-E69F-43D4-919F-59DCA6482D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40" name="Freeform 15">
              <a:extLst>
                <a:ext uri="{FF2B5EF4-FFF2-40B4-BE49-F238E27FC236}">
                  <a16:creationId xmlns:a16="http://schemas.microsoft.com/office/drawing/2014/main" id="{96704AC3-E553-4428-AD42-796DD344AD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41" name="Freeform 16">
              <a:extLst>
                <a:ext uri="{FF2B5EF4-FFF2-40B4-BE49-F238E27FC236}">
                  <a16:creationId xmlns:a16="http://schemas.microsoft.com/office/drawing/2014/main" id="{3144CE2D-2D9E-4E16-92AA-F685E4549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42" name="Freeform 17">
              <a:extLst>
                <a:ext uri="{FF2B5EF4-FFF2-40B4-BE49-F238E27FC236}">
                  <a16:creationId xmlns:a16="http://schemas.microsoft.com/office/drawing/2014/main" id="{CD4C0C99-C139-4838-92A2-2C05514812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43" name="Freeform 18">
              <a:extLst>
                <a:ext uri="{FF2B5EF4-FFF2-40B4-BE49-F238E27FC236}">
                  <a16:creationId xmlns:a16="http://schemas.microsoft.com/office/drawing/2014/main" id="{6D356AA9-ECE0-4E40-A277-44AC6EF76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44" name="Freeform 19">
              <a:extLst>
                <a:ext uri="{FF2B5EF4-FFF2-40B4-BE49-F238E27FC236}">
                  <a16:creationId xmlns:a16="http://schemas.microsoft.com/office/drawing/2014/main" id="{5A9C3CFE-942C-43DB-9652-8B264755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45" name="Freeform 20">
              <a:extLst>
                <a:ext uri="{FF2B5EF4-FFF2-40B4-BE49-F238E27FC236}">
                  <a16:creationId xmlns:a16="http://schemas.microsoft.com/office/drawing/2014/main" id="{F3DDB2C0-7B2C-4BA5-8ECA-463274672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46" name="Freeform 21">
              <a:extLst>
                <a:ext uri="{FF2B5EF4-FFF2-40B4-BE49-F238E27FC236}">
                  <a16:creationId xmlns:a16="http://schemas.microsoft.com/office/drawing/2014/main" id="{CCB346B3-FD72-422B-9688-F54E77399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47" name="Freeform 22">
              <a:extLst>
                <a:ext uri="{FF2B5EF4-FFF2-40B4-BE49-F238E27FC236}">
                  <a16:creationId xmlns:a16="http://schemas.microsoft.com/office/drawing/2014/main" id="{A5E738B1-537A-48F5-B99B-72BF4EA8B0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49" name="Group 48">
            <a:extLst>
              <a:ext uri="{FF2B5EF4-FFF2-40B4-BE49-F238E27FC236}">
                <a16:creationId xmlns:a16="http://schemas.microsoft.com/office/drawing/2014/main" id="{65CAAAF8-C872-447C-BCD0-F5CD3016C5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50" name="Freeform 27">
              <a:extLst>
                <a:ext uri="{FF2B5EF4-FFF2-40B4-BE49-F238E27FC236}">
                  <a16:creationId xmlns:a16="http://schemas.microsoft.com/office/drawing/2014/main" id="{3CD192F9-4898-4362-B1A2-3DDAA5461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51" name="Freeform 28">
              <a:extLst>
                <a:ext uri="{FF2B5EF4-FFF2-40B4-BE49-F238E27FC236}">
                  <a16:creationId xmlns:a16="http://schemas.microsoft.com/office/drawing/2014/main" id="{25658BAB-0A60-4CAE-B735-5297A284A9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52" name="Freeform 29">
              <a:extLst>
                <a:ext uri="{FF2B5EF4-FFF2-40B4-BE49-F238E27FC236}">
                  <a16:creationId xmlns:a16="http://schemas.microsoft.com/office/drawing/2014/main" id="{B176DB7C-2C45-4E08-956B-5D2E339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53" name="Freeform 30">
              <a:extLst>
                <a:ext uri="{FF2B5EF4-FFF2-40B4-BE49-F238E27FC236}">
                  <a16:creationId xmlns:a16="http://schemas.microsoft.com/office/drawing/2014/main" id="{671B014E-7E67-4978-A9AB-7C6E2F99FD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54" name="Freeform 31">
              <a:extLst>
                <a:ext uri="{FF2B5EF4-FFF2-40B4-BE49-F238E27FC236}">
                  <a16:creationId xmlns:a16="http://schemas.microsoft.com/office/drawing/2014/main" id="{193156F8-3B15-4064-8C4B-F21ED4F376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55" name="Freeform 32">
              <a:extLst>
                <a:ext uri="{FF2B5EF4-FFF2-40B4-BE49-F238E27FC236}">
                  <a16:creationId xmlns:a16="http://schemas.microsoft.com/office/drawing/2014/main" id="{96B721A4-876F-43D1-B231-585A55B38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56" name="Freeform 33">
              <a:extLst>
                <a:ext uri="{FF2B5EF4-FFF2-40B4-BE49-F238E27FC236}">
                  <a16:creationId xmlns:a16="http://schemas.microsoft.com/office/drawing/2014/main" id="{3D9AB238-BB7F-4D15-83B0-BD6CA92CC7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57" name="Freeform 34">
              <a:extLst>
                <a:ext uri="{FF2B5EF4-FFF2-40B4-BE49-F238E27FC236}">
                  <a16:creationId xmlns:a16="http://schemas.microsoft.com/office/drawing/2014/main" id="{85F91E03-6B79-4561-AADA-9D9EE5194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58" name="Freeform 35">
              <a:extLst>
                <a:ext uri="{FF2B5EF4-FFF2-40B4-BE49-F238E27FC236}">
                  <a16:creationId xmlns:a16="http://schemas.microsoft.com/office/drawing/2014/main" id="{A2B05A7B-02BB-4384-AB3F-6300769C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59" name="Freeform 36">
              <a:extLst>
                <a:ext uri="{FF2B5EF4-FFF2-40B4-BE49-F238E27FC236}">
                  <a16:creationId xmlns:a16="http://schemas.microsoft.com/office/drawing/2014/main" id="{10C0CEA7-547A-4AB3-99B0-971B1E98A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60" name="Freeform 37">
              <a:extLst>
                <a:ext uri="{FF2B5EF4-FFF2-40B4-BE49-F238E27FC236}">
                  <a16:creationId xmlns:a16="http://schemas.microsoft.com/office/drawing/2014/main" id="{643A7C23-A309-4BDC-AC90-7E150B0A7A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61" name="Freeform 38">
              <a:extLst>
                <a:ext uri="{FF2B5EF4-FFF2-40B4-BE49-F238E27FC236}">
                  <a16:creationId xmlns:a16="http://schemas.microsoft.com/office/drawing/2014/main" id="{CDFCEA60-6323-4E47-A467-83E3D32C0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63" name="Rectangle 62">
            <a:extLst>
              <a:ext uri="{FF2B5EF4-FFF2-40B4-BE49-F238E27FC236}">
                <a16:creationId xmlns:a16="http://schemas.microsoft.com/office/drawing/2014/main" id="{42D62A3B-08B7-4F45-B0BC-A23B2CC9C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5" name="Freeform 11">
            <a:extLst>
              <a:ext uri="{FF2B5EF4-FFF2-40B4-BE49-F238E27FC236}">
                <a16:creationId xmlns:a16="http://schemas.microsoft.com/office/drawing/2014/main" id="{7527CAFC-17AC-48FE-AB33-811D38361F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en-US"/>
          </a:p>
        </p:txBody>
      </p:sp>
      <p:graphicFrame>
        <p:nvGraphicFramePr>
          <p:cNvPr id="62" name="Content Placeholder 2" descr="Icon SmartArt Graphic">
            <a:extLst>
              <a:ext uri="{FF2B5EF4-FFF2-40B4-BE49-F238E27FC236}">
                <a16:creationId xmlns:a16="http://schemas.microsoft.com/office/drawing/2014/main" id="{4F2B137F-C2B7-49C4-9A78-29FD71A00936}"/>
              </a:ext>
            </a:extLst>
          </p:cNvPr>
          <p:cNvGraphicFramePr>
            <a:graphicFrameLocks noGrp="1"/>
          </p:cNvGraphicFramePr>
          <p:nvPr>
            <p:ph idx="1"/>
            <p:extLst>
              <p:ext uri="{D42A27DB-BD31-4B8C-83A1-F6EECF244321}">
                <p14:modId xmlns:p14="http://schemas.microsoft.com/office/powerpoint/2010/main" val="1122234966"/>
              </p:ext>
            </p:extLst>
          </p:nvPr>
        </p:nvGraphicFramePr>
        <p:xfrm>
          <a:off x="2270301" y="4011561"/>
          <a:ext cx="8915400" cy="23818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ACCF7614-1839-05F9-A8ED-EC354BE00164}"/>
              </a:ext>
            </a:extLst>
          </p:cNvPr>
          <p:cNvPicPr>
            <a:picLocks noChangeAspect="1"/>
          </p:cNvPicPr>
          <p:nvPr/>
        </p:nvPicPr>
        <p:blipFill>
          <a:blip r:embed="rId9"/>
          <a:stretch>
            <a:fillRect/>
          </a:stretch>
        </p:blipFill>
        <p:spPr>
          <a:xfrm>
            <a:off x="8851500" y="2150547"/>
            <a:ext cx="3133085" cy="2952395"/>
          </a:xfrm>
          <a:prstGeom prst="rect">
            <a:avLst/>
          </a:prstGeom>
        </p:spPr>
      </p:pic>
      <p:sp>
        <p:nvSpPr>
          <p:cNvPr id="5" name="TextBox 4">
            <a:extLst>
              <a:ext uri="{FF2B5EF4-FFF2-40B4-BE49-F238E27FC236}">
                <a16:creationId xmlns:a16="http://schemas.microsoft.com/office/drawing/2014/main" id="{375591C7-C763-F2DE-0B92-974F3BA64A61}"/>
              </a:ext>
            </a:extLst>
          </p:cNvPr>
          <p:cNvSpPr txBox="1"/>
          <p:nvPr/>
        </p:nvSpPr>
        <p:spPr>
          <a:xfrm>
            <a:off x="6355748" y="3222509"/>
            <a:ext cx="4250177"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PHASE 5</a:t>
            </a:r>
          </a:p>
        </p:txBody>
      </p:sp>
      <p:pic>
        <p:nvPicPr>
          <p:cNvPr id="7" name="Picture 6">
            <a:extLst>
              <a:ext uri="{FF2B5EF4-FFF2-40B4-BE49-F238E27FC236}">
                <a16:creationId xmlns:a16="http://schemas.microsoft.com/office/drawing/2014/main" id="{C611AD58-C5D0-1A8F-5D6E-32E6B1F6DB93}"/>
              </a:ext>
            </a:extLst>
          </p:cNvPr>
          <p:cNvPicPr>
            <a:picLocks noChangeAspect="1"/>
          </p:cNvPicPr>
          <p:nvPr/>
        </p:nvPicPr>
        <p:blipFill>
          <a:blip r:embed="rId10"/>
          <a:stretch>
            <a:fillRect/>
          </a:stretch>
        </p:blipFill>
        <p:spPr>
          <a:xfrm>
            <a:off x="2560798" y="2414933"/>
            <a:ext cx="3406844" cy="2171455"/>
          </a:xfrm>
          <a:prstGeom prst="rect">
            <a:avLst/>
          </a:prstGeom>
        </p:spPr>
      </p:pic>
    </p:spTree>
    <p:extLst>
      <p:ext uri="{BB962C8B-B14F-4D97-AF65-F5344CB8AC3E}">
        <p14:creationId xmlns:p14="http://schemas.microsoft.com/office/powerpoint/2010/main" val="143655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C3F3A5-A884-BA36-C393-F065E755C8CE}"/>
              </a:ext>
            </a:extLst>
          </p:cNvPr>
          <p:cNvSpPr txBox="1"/>
          <p:nvPr/>
        </p:nvSpPr>
        <p:spPr>
          <a:xfrm>
            <a:off x="2833784" y="1751617"/>
            <a:ext cx="7924412" cy="4339650"/>
          </a:xfrm>
          <a:prstGeom prst="rect">
            <a:avLst/>
          </a:prstGeom>
          <a:noFill/>
        </p:spPr>
        <p:txBody>
          <a:bodyPr wrap="square">
            <a:spAutoFit/>
          </a:bodyPr>
          <a:lstStyle/>
          <a:p>
            <a:pPr algn="l">
              <a:buFont typeface="+mj-lt"/>
              <a:buAutoNum type="arabicPeriod"/>
            </a:pPr>
            <a:r>
              <a:rPr lang="en-US" sz="2800" b="1" i="0" dirty="0">
                <a:solidFill>
                  <a:schemeClr val="accent4">
                    <a:lumMod val="75000"/>
                  </a:schemeClr>
                </a:solidFill>
                <a:effectLst/>
                <a:latin typeface="Times New Roman" panose="02020603050405020304" pitchFamily="18" charset="0"/>
                <a:cs typeface="Times New Roman" panose="02020603050405020304" pitchFamily="18" charset="0"/>
              </a:rPr>
              <a:t>Central Server or Cloud Storage:</a:t>
            </a:r>
            <a:endParaRPr lang="en-US" sz="2800" dirty="0">
              <a:solidFill>
                <a:schemeClr val="accent4">
                  <a:lumMod val="75000"/>
                </a:schemeClr>
              </a:solidFill>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A centralized database or cloud storage to store all    incoming data from IoT devices.</a:t>
            </a:r>
          </a:p>
          <a:p>
            <a:pPr algn="l"/>
            <a:r>
              <a:rPr lang="en-US" sz="2400" b="1" i="0" dirty="0">
                <a:effectLst/>
                <a:latin typeface="Times New Roman" panose="02020603050405020304" pitchFamily="18" charset="0"/>
                <a:cs typeface="Times New Roman" panose="02020603050405020304" pitchFamily="18" charset="0"/>
              </a:rPr>
              <a:t>2.</a:t>
            </a:r>
            <a:r>
              <a:rPr lang="en-US" sz="2800" b="1" i="0" dirty="0">
                <a:solidFill>
                  <a:srgbClr val="FFC000"/>
                </a:solidFill>
                <a:effectLst/>
                <a:latin typeface="Times New Roman" panose="02020603050405020304" pitchFamily="18" charset="0"/>
                <a:cs typeface="Times New Roman" panose="02020603050405020304" pitchFamily="18" charset="0"/>
              </a:rPr>
              <a:t>Data Processing and Analytics</a:t>
            </a:r>
            <a:endParaRPr lang="en-US" sz="2400" b="1" dirty="0">
              <a:solidFill>
                <a:srgbClr val="FFC000"/>
              </a:solidFill>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Data processing algorithms to analyze incoming traffic data, detect incidents ( accidents, congestion), and predict traffic patterns.</a:t>
            </a:r>
          </a:p>
          <a:p>
            <a:pPr algn="l"/>
            <a:r>
              <a:rPr lang="en-US" sz="2400" b="1" i="0" dirty="0">
                <a:effectLst/>
                <a:latin typeface="Times New Roman" panose="02020603050405020304" pitchFamily="18" charset="0"/>
                <a:cs typeface="Times New Roman" panose="02020603050405020304" pitchFamily="18" charset="0"/>
              </a:rPr>
              <a:t>3.</a:t>
            </a:r>
            <a:r>
              <a:rPr lang="en-US" sz="2800" b="1" i="0" dirty="0">
                <a:solidFill>
                  <a:srgbClr val="FF0000"/>
                </a:solidFill>
                <a:effectLst/>
                <a:latin typeface="Times New Roman" panose="02020603050405020304" pitchFamily="18" charset="0"/>
                <a:cs typeface="Times New Roman" panose="02020603050405020304" pitchFamily="18" charset="0"/>
              </a:rPr>
              <a:t>Real-time Data Streaming</a:t>
            </a:r>
            <a:r>
              <a:rPr lang="en-US" sz="2400" b="1" i="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Implemented real-time data streaming to ensure that traffic information is promptly available for decision-making.</a:t>
            </a:r>
          </a:p>
          <a:p>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9F4C19F-0951-A048-82F7-392F72A1535F}"/>
              </a:ext>
            </a:extLst>
          </p:cNvPr>
          <p:cNvSpPr txBox="1"/>
          <p:nvPr/>
        </p:nvSpPr>
        <p:spPr>
          <a:xfrm>
            <a:off x="1341276" y="561782"/>
            <a:ext cx="6097554" cy="584775"/>
          </a:xfrm>
          <a:prstGeom prst="rect">
            <a:avLst/>
          </a:prstGeom>
          <a:noFill/>
        </p:spPr>
        <p:txBody>
          <a:bodyPr wrap="square">
            <a:spAutoFit/>
          </a:bodyPr>
          <a:lstStyle/>
          <a:p>
            <a:r>
              <a:rPr lang="en-US" sz="3200" b="1" i="0" dirty="0">
                <a:solidFill>
                  <a:schemeClr val="accent1">
                    <a:lumMod val="60000"/>
                    <a:lumOff val="40000"/>
                  </a:schemeClr>
                </a:solidFill>
                <a:effectLst/>
                <a:latin typeface="Times New Roman" panose="02020603050405020304" pitchFamily="18" charset="0"/>
                <a:cs typeface="Times New Roman" panose="02020603050405020304" pitchFamily="18" charset="0"/>
              </a:rPr>
              <a:t>Data-Sharing Platform:</a:t>
            </a:r>
            <a:endParaRPr lang="en-US" sz="3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9500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00B6D6-28D8-A16C-F636-29458BF20BE7}"/>
              </a:ext>
            </a:extLst>
          </p:cNvPr>
          <p:cNvSpPr txBox="1"/>
          <p:nvPr/>
        </p:nvSpPr>
        <p:spPr>
          <a:xfrm>
            <a:off x="2244790" y="162341"/>
            <a:ext cx="8690688" cy="6001643"/>
          </a:xfrm>
          <a:prstGeom prst="rect">
            <a:avLst/>
          </a:prstGeom>
          <a:noFill/>
        </p:spPr>
        <p:txBody>
          <a:bodyPr wrap="square">
            <a:spAutoFit/>
          </a:bodyPr>
          <a:lstStyle/>
          <a:p>
            <a:pPr algn="l"/>
            <a:r>
              <a:rPr lang="en-US" sz="2400" b="1" i="0" dirty="0">
                <a:effectLst/>
                <a:latin typeface="Times New Roman" panose="02020603050405020304" pitchFamily="18" charset="0"/>
                <a:cs typeface="Times New Roman" panose="02020603050405020304" pitchFamily="18" charset="0"/>
              </a:rPr>
              <a:t>4.</a:t>
            </a:r>
            <a:r>
              <a:rPr lang="en-US" sz="2400" b="1" i="0" dirty="0">
                <a:solidFill>
                  <a:srgbClr val="FFFF00"/>
                </a:solidFill>
                <a:effectLst/>
                <a:latin typeface="Times New Roman" panose="02020603050405020304" pitchFamily="18" charset="0"/>
                <a:cs typeface="Times New Roman" panose="02020603050405020304" pitchFamily="18" charset="0"/>
              </a:rPr>
              <a:t>Traffic Control Logic:</a:t>
            </a:r>
            <a:endParaRPr lang="en-US" sz="2400" dirty="0">
              <a:solidFill>
                <a:srgbClr val="FFFF00"/>
              </a:solidFill>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Algorithms for optimizing traffic signal timings and managing traffic flow based on the analyzed data.</a:t>
            </a:r>
          </a:p>
          <a:p>
            <a:pPr lvl="1" algn="l"/>
            <a:endParaRPr lang="en-US" sz="2400" b="0"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5.</a:t>
            </a:r>
            <a:r>
              <a:rPr lang="en-US" sz="2400" b="1" i="0" dirty="0">
                <a:solidFill>
                  <a:schemeClr val="tx2">
                    <a:lumMod val="90000"/>
                  </a:schemeClr>
                </a:solidFill>
                <a:effectLst/>
                <a:latin typeface="Times New Roman" panose="02020603050405020304" pitchFamily="18" charset="0"/>
                <a:cs typeface="Times New Roman" panose="02020603050405020304" pitchFamily="18" charset="0"/>
              </a:rPr>
              <a:t>User Interface (Web Dashboard or Mobile App):</a:t>
            </a:r>
            <a:endParaRPr lang="en-US" sz="2400" dirty="0">
              <a:solidFill>
                <a:schemeClr val="tx2">
                  <a:lumMod val="90000"/>
                </a:schemeClr>
              </a:solidFill>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A web-based dashboard or mobile application for traffic management personnel to monitor real-time traffic data, control traffic signals, and make manual adjustments.</a:t>
            </a:r>
          </a:p>
          <a:p>
            <a:pPr algn="l"/>
            <a:endParaRPr lang="en-US" sz="2400" b="0"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6.</a:t>
            </a:r>
            <a:r>
              <a:rPr lang="en-US" sz="2400" b="1" i="0" dirty="0">
                <a:solidFill>
                  <a:srgbClr val="00B0F0"/>
                </a:solidFill>
                <a:effectLst/>
                <a:latin typeface="Times New Roman" panose="02020603050405020304" pitchFamily="18" charset="0"/>
                <a:cs typeface="Times New Roman" panose="02020603050405020304" pitchFamily="18" charset="0"/>
              </a:rPr>
              <a:t>Data Sharing and APIs:</a:t>
            </a:r>
            <a:r>
              <a:rPr lang="en-US" sz="2400" dirty="0">
                <a:solidFill>
                  <a:srgbClr val="00B0F0"/>
                </a:solidFill>
                <a:latin typeface="Times New Roman" panose="02020603050405020304" pitchFamily="18" charset="0"/>
                <a:cs typeface="Times New Roman" panose="02020603050405020304" pitchFamily="18" charset="0"/>
              </a:rPr>
              <a:t> </a:t>
            </a:r>
          </a:p>
          <a:p>
            <a:pPr algn="l"/>
            <a:r>
              <a:rPr lang="en-US" sz="2400" b="0" i="0" dirty="0">
                <a:effectLst/>
                <a:latin typeface="Times New Roman" panose="02020603050405020304" pitchFamily="18" charset="0"/>
                <a:cs typeface="Times New Roman" panose="02020603050405020304" pitchFamily="18" charset="0"/>
              </a:rPr>
              <a:t>Develop APIs for sharing traffic data with other relevant authorities, navigation apps, and public information dissemination.</a:t>
            </a:r>
          </a:p>
          <a:p>
            <a:pPr algn="l"/>
            <a:endParaRPr lang="en-US" sz="2400" b="0" i="0" dirty="0">
              <a:effectLst/>
              <a:latin typeface="Times New Roman" panose="02020603050405020304" pitchFamily="18" charset="0"/>
              <a:cs typeface="Times New Roman" panose="02020603050405020304" pitchFamily="18" charset="0"/>
            </a:endParaRPr>
          </a:p>
          <a:p>
            <a:pPr algn="l"/>
            <a:r>
              <a:rPr lang="en-US" sz="2400" b="1" i="0" dirty="0">
                <a:effectLst/>
                <a:latin typeface="Times New Roman" panose="02020603050405020304" pitchFamily="18" charset="0"/>
                <a:cs typeface="Times New Roman" panose="02020603050405020304" pitchFamily="18" charset="0"/>
              </a:rPr>
              <a:t>7.</a:t>
            </a:r>
            <a:r>
              <a:rPr lang="en-US" sz="2400" b="1" i="0" dirty="0">
                <a:solidFill>
                  <a:srgbClr val="FF0000"/>
                </a:solidFill>
                <a:effectLst/>
                <a:latin typeface="Times New Roman" panose="02020603050405020304" pitchFamily="18" charset="0"/>
                <a:cs typeface="Times New Roman" panose="02020603050405020304" pitchFamily="18" charset="0"/>
              </a:rPr>
              <a:t>Security and Authentication</a:t>
            </a:r>
            <a:r>
              <a:rPr lang="en-US" sz="2400" b="1" i="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l"/>
            <a:r>
              <a:rPr lang="en-US" sz="2400" b="0" i="0" dirty="0">
                <a:effectLst/>
                <a:latin typeface="Times New Roman" panose="02020603050405020304" pitchFamily="18" charset="0"/>
                <a:cs typeface="Times New Roman" panose="02020603050405020304" pitchFamily="18" charset="0"/>
              </a:rPr>
              <a:t>Implement robust security measures to ensure the integrity and confidentiality of the data and system.</a:t>
            </a:r>
          </a:p>
        </p:txBody>
      </p:sp>
    </p:spTree>
    <p:extLst>
      <p:ext uri="{BB962C8B-B14F-4D97-AF65-F5344CB8AC3E}">
        <p14:creationId xmlns:p14="http://schemas.microsoft.com/office/powerpoint/2010/main" val="807727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86612" y="0"/>
            <a:ext cx="12192000" cy="6857990"/>
          </a:xfrm>
          <a:prstGeom prst="rect">
            <a:avLst/>
          </a:prstGeom>
        </p:spPr>
      </p:pic>
      <p:sp>
        <p:nvSpPr>
          <p:cNvPr id="4" name="TextBox 3">
            <a:extLst>
              <a:ext uri="{FF2B5EF4-FFF2-40B4-BE49-F238E27FC236}">
                <a16:creationId xmlns:a16="http://schemas.microsoft.com/office/drawing/2014/main" id="{A35B9F11-6032-F049-AAD1-B97B1C36D1BE}"/>
              </a:ext>
            </a:extLst>
          </p:cNvPr>
          <p:cNvSpPr txBox="1"/>
          <p:nvPr/>
        </p:nvSpPr>
        <p:spPr>
          <a:xfrm>
            <a:off x="314908" y="81256"/>
            <a:ext cx="6172200" cy="584775"/>
          </a:xfrm>
          <a:prstGeom prst="rect">
            <a:avLst/>
          </a:prstGeom>
          <a:noFill/>
        </p:spPr>
        <p:txBody>
          <a:bodyPr wrap="square">
            <a:spAutoFit/>
          </a:bodyPr>
          <a:lstStyle/>
          <a:p>
            <a:r>
              <a:rPr lang="en-US" sz="3200" b="1" i="0" dirty="0">
                <a:solidFill>
                  <a:schemeClr val="accent1">
                    <a:lumMod val="60000"/>
                    <a:lumOff val="40000"/>
                  </a:schemeClr>
                </a:solidFill>
                <a:effectLst/>
                <a:latin typeface="Times New Roman" panose="02020603050405020304" pitchFamily="18" charset="0"/>
                <a:cs typeface="Times New Roman" panose="02020603050405020304" pitchFamily="18" charset="0"/>
              </a:rPr>
              <a:t>Workflow:</a:t>
            </a:r>
            <a:endParaRPr lang="en-US" sz="3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3F056B2-FAC3-D121-CBAB-AEE4E24C5AD3}"/>
              </a:ext>
            </a:extLst>
          </p:cNvPr>
          <p:cNvSpPr txBox="1"/>
          <p:nvPr/>
        </p:nvSpPr>
        <p:spPr>
          <a:xfrm>
            <a:off x="1970703" y="601224"/>
            <a:ext cx="8623818" cy="6370975"/>
          </a:xfrm>
          <a:prstGeom prst="rect">
            <a:avLst/>
          </a:prstGeom>
          <a:noFill/>
        </p:spPr>
        <p:txBody>
          <a:bodyPr wrap="square">
            <a:spAutoFit/>
          </a:bodyPr>
          <a:lstStyle/>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IoT devices, such as sensors and cameras, collect data on traffic conditions and environmental factors.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The data is transmitted to a central server or cloud storage.</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Data processing algorithms analyze the incoming data to monitor traffic flow, detect incidents, and predict congestion.</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Real-time traffic data is made available through a user interface, such as a web dashboard.</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Traffic management personnel can use the dashboard to monitor and control traffic conditions, make manual adjustments, and optimize traffic signals.</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Traffic control logic automatically adjusts traffic signals based on real-time data.</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APIs facilitate data sharing with relevant authorities, navigation apps, and the public.</a:t>
            </a:r>
          </a:p>
          <a:p>
            <a:pPr algn="l">
              <a:buFont typeface="+mj-lt"/>
              <a:buAutoNum type="arabicPeriod"/>
            </a:pPr>
            <a:r>
              <a:rPr lang="en-US" sz="2400" b="0" i="0" dirty="0">
                <a:effectLst/>
                <a:latin typeface="Times New Roman" panose="02020603050405020304" pitchFamily="18" charset="0"/>
                <a:cs typeface="Times New Roman" panose="02020603050405020304" pitchFamily="18" charset="0"/>
              </a:rPr>
              <a:t>Security measures protect the system from unauthorized access or cyber threats.</a:t>
            </a:r>
          </a:p>
          <a:p>
            <a:pPr algn="l">
              <a:buFont typeface="+mj-lt"/>
              <a:buAutoNum type="arabicPeriod"/>
            </a:pP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4756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9327B-E385-027B-FF5B-9781430CFB91}"/>
              </a:ext>
            </a:extLst>
          </p:cNvPr>
          <p:cNvSpPr txBox="1"/>
          <p:nvPr/>
        </p:nvSpPr>
        <p:spPr>
          <a:xfrm>
            <a:off x="1742493" y="815170"/>
            <a:ext cx="6097554" cy="1077218"/>
          </a:xfrm>
          <a:prstGeom prst="rect">
            <a:avLst/>
          </a:prstGeom>
          <a:noFill/>
        </p:spPr>
        <p:txBody>
          <a:bodyPr wrap="square">
            <a:spAutoFit/>
          </a:bodyPr>
          <a:lstStyle/>
          <a:p>
            <a:r>
              <a:rPr lang="en-US" sz="3200" b="1" i="0" u="sng" dirty="0">
                <a:solidFill>
                  <a:srgbClr val="FF0000"/>
                </a:solidFill>
                <a:effectLst/>
                <a:latin typeface="Times New Roman" panose="02020603050405020304" pitchFamily="18" charset="0"/>
                <a:cs typeface="Times New Roman" panose="02020603050405020304" pitchFamily="18" charset="0"/>
              </a:rPr>
              <a:t>Con</a:t>
            </a:r>
            <a:r>
              <a:rPr lang="en-US" sz="3200" b="1" i="0" u="sng" dirty="0">
                <a:solidFill>
                  <a:srgbClr val="FFFF00"/>
                </a:solidFill>
                <a:effectLst/>
                <a:latin typeface="Times New Roman" panose="02020603050405020304" pitchFamily="18" charset="0"/>
                <a:cs typeface="Times New Roman" panose="02020603050405020304" pitchFamily="18" charset="0"/>
              </a:rPr>
              <a:t>clus</a:t>
            </a:r>
            <a:r>
              <a:rPr lang="en-US" sz="3200" b="1" i="0" u="sng" dirty="0">
                <a:solidFill>
                  <a:srgbClr val="00FF00"/>
                </a:solidFill>
                <a:effectLst/>
                <a:latin typeface="Times New Roman" panose="02020603050405020304" pitchFamily="18" charset="0"/>
                <a:cs typeface="Times New Roman" panose="02020603050405020304" pitchFamily="18" charset="0"/>
              </a:rPr>
              <a:t>ion</a:t>
            </a:r>
            <a:br>
              <a:rPr lang="en-US" sz="3200" b="1" i="0" u="sng" dirty="0">
                <a:solidFill>
                  <a:srgbClr val="FFFF00"/>
                </a:solidFill>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C2AEF0F-4850-9C54-F5F1-624EDD0E3AB4}"/>
              </a:ext>
            </a:extLst>
          </p:cNvPr>
          <p:cNvSpPr txBox="1"/>
          <p:nvPr/>
        </p:nvSpPr>
        <p:spPr>
          <a:xfrm>
            <a:off x="3048778" y="1651432"/>
            <a:ext cx="8166618" cy="2308324"/>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This integrated approach can significantly improve traffic management, reduce congestion, and enhance safety by providing real-time data for decision-making and control. Traffic management authorities can react more effectively to incidents, adapt to changing traffic patterns, and optimize traffic flow in real time.</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6091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9415DD1-3260-9745-8E83-AF9401EB43BB}"/>
              </a:ext>
            </a:extLst>
          </p:cNvPr>
          <p:cNvPicPr>
            <a:picLocks noChangeAspect="1"/>
          </p:cNvPicPr>
          <p:nvPr/>
        </p:nvPicPr>
        <p:blipFill>
          <a:blip r:embed="rId3"/>
          <a:stretch>
            <a:fillRect/>
          </a:stretch>
        </p:blipFill>
        <p:spPr>
          <a:xfrm>
            <a:off x="7783091" y="0"/>
            <a:ext cx="4440011" cy="2332654"/>
          </a:xfrm>
          <a:prstGeom prst="rect">
            <a:avLst/>
          </a:prstGeom>
        </p:spPr>
      </p:pic>
      <p:pic>
        <p:nvPicPr>
          <p:cNvPr id="12" name="Picture 11">
            <a:extLst>
              <a:ext uri="{FF2B5EF4-FFF2-40B4-BE49-F238E27FC236}">
                <a16:creationId xmlns:a16="http://schemas.microsoft.com/office/drawing/2014/main" id="{1F470D3C-8671-DAF8-705A-486D9B60EC35}"/>
              </a:ext>
            </a:extLst>
          </p:cNvPr>
          <p:cNvPicPr>
            <a:picLocks noChangeAspect="1"/>
          </p:cNvPicPr>
          <p:nvPr/>
        </p:nvPicPr>
        <p:blipFill>
          <a:blip r:embed="rId4"/>
          <a:stretch>
            <a:fillRect/>
          </a:stretch>
        </p:blipFill>
        <p:spPr>
          <a:xfrm>
            <a:off x="7783090" y="2332655"/>
            <a:ext cx="4408909" cy="2062064"/>
          </a:xfrm>
          <a:prstGeom prst="rect">
            <a:avLst/>
          </a:prstGeom>
        </p:spPr>
      </p:pic>
      <p:pic>
        <p:nvPicPr>
          <p:cNvPr id="14" name="Picture 13">
            <a:extLst>
              <a:ext uri="{FF2B5EF4-FFF2-40B4-BE49-F238E27FC236}">
                <a16:creationId xmlns:a16="http://schemas.microsoft.com/office/drawing/2014/main" id="{A6F0F5F7-ACFB-E52D-8815-09C3C80222C6}"/>
              </a:ext>
            </a:extLst>
          </p:cNvPr>
          <p:cNvPicPr>
            <a:picLocks noChangeAspect="1"/>
          </p:cNvPicPr>
          <p:nvPr/>
        </p:nvPicPr>
        <p:blipFill>
          <a:blip r:embed="rId5"/>
          <a:stretch>
            <a:fillRect/>
          </a:stretch>
        </p:blipFill>
        <p:spPr>
          <a:xfrm>
            <a:off x="7783089" y="4394719"/>
            <a:ext cx="4408911" cy="2463281"/>
          </a:xfrm>
          <a:prstGeom prst="rect">
            <a:avLst/>
          </a:prstGeom>
        </p:spPr>
      </p:pic>
      <p:sp>
        <p:nvSpPr>
          <p:cNvPr id="16" name="TextBox 15">
            <a:extLst>
              <a:ext uri="{FF2B5EF4-FFF2-40B4-BE49-F238E27FC236}">
                <a16:creationId xmlns:a16="http://schemas.microsoft.com/office/drawing/2014/main" id="{6EB6130C-5931-1426-3D72-969E4147E284}"/>
              </a:ext>
            </a:extLst>
          </p:cNvPr>
          <p:cNvSpPr txBox="1"/>
          <p:nvPr/>
        </p:nvSpPr>
        <p:spPr>
          <a:xfrm>
            <a:off x="1640436" y="666367"/>
            <a:ext cx="6111550" cy="584775"/>
          </a:xfrm>
          <a:prstGeom prst="rect">
            <a:avLst/>
          </a:prstGeom>
          <a:noFill/>
        </p:spPr>
        <p:txBody>
          <a:bodyPr wrap="square">
            <a:spAutoFit/>
          </a:bodyPr>
          <a:lstStyle/>
          <a:p>
            <a:r>
              <a:rPr lang="en-US" sz="3200" b="1" i="0" dirty="0">
                <a:solidFill>
                  <a:schemeClr val="accent1">
                    <a:lumMod val="60000"/>
                    <a:lumOff val="40000"/>
                  </a:schemeClr>
                </a:solidFill>
                <a:effectLst/>
                <a:latin typeface="Times New Roman" panose="02020603050405020304" pitchFamily="18" charset="0"/>
                <a:cs typeface="Times New Roman" panose="02020603050405020304" pitchFamily="18" charset="0"/>
              </a:rPr>
              <a:t>Project Objectives:</a:t>
            </a:r>
            <a:endParaRPr lang="en-US" sz="3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FF9AEC65-A9AE-3C5F-AEAB-EB12DD7721D0}"/>
              </a:ext>
            </a:extLst>
          </p:cNvPr>
          <p:cNvSpPr txBox="1"/>
          <p:nvPr/>
        </p:nvSpPr>
        <p:spPr>
          <a:xfrm>
            <a:off x="1640436" y="2110093"/>
            <a:ext cx="6111550" cy="3046988"/>
          </a:xfrm>
          <a:prstGeom prst="rect">
            <a:avLst/>
          </a:prstGeom>
          <a:noFill/>
        </p:spPr>
        <p:txBody>
          <a:bodyPr wrap="square">
            <a:spAutoFit/>
          </a:bodyPr>
          <a:lstStyle/>
          <a:p>
            <a:r>
              <a:rPr lang="en-US" sz="2400" b="0" i="0" dirty="0">
                <a:effectLst/>
                <a:latin typeface="Times New Roman" panose="02020603050405020304" pitchFamily="18" charset="0"/>
                <a:cs typeface="Times New Roman" panose="02020603050405020304" pitchFamily="18" charset="0"/>
              </a:rPr>
              <a:t>The primary objectives of this IoT-based traffic management system are to improve traffic flow, reduce congestion, enhance safety, and provide real-time traffic data for analysis. The project aims to achieve these objectives by monitoring traffic conditions, optimizing signal timings, and providing data for traffic management and planning.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6850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6D58EE4-A7F1-042C-F9C2-090D675F30B7}"/>
              </a:ext>
            </a:extLst>
          </p:cNvPr>
          <p:cNvSpPr txBox="1"/>
          <p:nvPr/>
        </p:nvSpPr>
        <p:spPr>
          <a:xfrm>
            <a:off x="1496010" y="681135"/>
            <a:ext cx="4587549"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BLOCK DIAGRAM</a:t>
            </a:r>
          </a:p>
        </p:txBody>
      </p:sp>
      <p:pic>
        <p:nvPicPr>
          <p:cNvPr id="14" name="Picture 13">
            <a:extLst>
              <a:ext uri="{FF2B5EF4-FFF2-40B4-BE49-F238E27FC236}">
                <a16:creationId xmlns:a16="http://schemas.microsoft.com/office/drawing/2014/main" id="{43B19161-945B-3833-9359-D0A4D99E3F0F}"/>
              </a:ext>
            </a:extLst>
          </p:cNvPr>
          <p:cNvPicPr>
            <a:picLocks noChangeAspect="1"/>
          </p:cNvPicPr>
          <p:nvPr/>
        </p:nvPicPr>
        <p:blipFill>
          <a:blip r:embed="rId2"/>
          <a:stretch>
            <a:fillRect/>
          </a:stretch>
        </p:blipFill>
        <p:spPr>
          <a:xfrm>
            <a:off x="2676136" y="1455577"/>
            <a:ext cx="8329594" cy="5309118"/>
          </a:xfrm>
          <a:prstGeom prst="rect">
            <a:avLst/>
          </a:prstGeom>
        </p:spPr>
      </p:pic>
    </p:spTree>
    <p:extLst>
      <p:ext uri="{BB962C8B-B14F-4D97-AF65-F5344CB8AC3E}">
        <p14:creationId xmlns:p14="http://schemas.microsoft.com/office/powerpoint/2010/main" val="3017307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What you will need | Setting up your Raspberry Pi | Coding ...">
            <a:extLst>
              <a:ext uri="{FF2B5EF4-FFF2-40B4-BE49-F238E27FC236}">
                <a16:creationId xmlns:a16="http://schemas.microsoft.com/office/drawing/2014/main" id="{C129D4F8-29FF-B8A2-7B3B-69E59CA7F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0091" y="1952885"/>
            <a:ext cx="6113045" cy="3738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D6E0FB-1D2F-7F6B-54AD-6F19C071E52C}"/>
              </a:ext>
            </a:extLst>
          </p:cNvPr>
          <p:cNvSpPr txBox="1"/>
          <p:nvPr/>
        </p:nvSpPr>
        <p:spPr>
          <a:xfrm>
            <a:off x="1714501" y="780280"/>
            <a:ext cx="6097554" cy="584775"/>
          </a:xfrm>
          <a:prstGeom prst="rect">
            <a:avLst/>
          </a:prstGeom>
          <a:noFill/>
        </p:spPr>
        <p:txBody>
          <a:bodyPr wrap="square">
            <a:spAutoFit/>
          </a:bodyPr>
          <a:lstStyle/>
          <a:p>
            <a:r>
              <a:rPr lang="en-US" sz="3200" dirty="0">
                <a:solidFill>
                  <a:schemeClr val="accent1">
                    <a:lumMod val="60000"/>
                    <a:lumOff val="40000"/>
                  </a:schemeClr>
                </a:solidFill>
                <a:latin typeface="Times New Roman" panose="02020603050405020304" pitchFamily="18" charset="0"/>
                <a:cs typeface="Times New Roman" panose="02020603050405020304" pitchFamily="18" charset="0"/>
              </a:rPr>
              <a:t>Raspberry pi Board</a:t>
            </a:r>
          </a:p>
        </p:txBody>
      </p:sp>
    </p:spTree>
    <p:extLst>
      <p:ext uri="{BB962C8B-B14F-4D97-AF65-F5344CB8AC3E}">
        <p14:creationId xmlns:p14="http://schemas.microsoft.com/office/powerpoint/2010/main" val="584729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mart traffic management system | Download Scientific Diagram">
            <a:extLst>
              <a:ext uri="{FF2B5EF4-FFF2-40B4-BE49-F238E27FC236}">
                <a16:creationId xmlns:a16="http://schemas.microsoft.com/office/drawing/2014/main" id="{2E582B26-BD82-908F-18C9-B4704F308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9265" y="662473"/>
            <a:ext cx="8088599" cy="573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4199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55FEBCF-7213-342F-E920-3B283C47A560}"/>
              </a:ext>
            </a:extLst>
          </p:cNvPr>
          <p:cNvPicPr>
            <a:picLocks noChangeAspect="1"/>
          </p:cNvPicPr>
          <p:nvPr/>
        </p:nvPicPr>
        <p:blipFill rotWithShape="1">
          <a:blip r:embed="rId2"/>
          <a:srcRect l="9534" t="22721" r="12740" b="30885"/>
          <a:stretch/>
        </p:blipFill>
        <p:spPr>
          <a:xfrm>
            <a:off x="3181738" y="1167342"/>
            <a:ext cx="6027576" cy="5087632"/>
          </a:xfrm>
          <a:prstGeom prst="rect">
            <a:avLst/>
          </a:prstGeom>
        </p:spPr>
      </p:pic>
    </p:spTree>
    <p:extLst>
      <p:ext uri="{BB962C8B-B14F-4D97-AF65-F5344CB8AC3E}">
        <p14:creationId xmlns:p14="http://schemas.microsoft.com/office/powerpoint/2010/main" val="1477724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7A7820-4F8A-D074-6D75-A199DD7DF9AC}"/>
              </a:ext>
            </a:extLst>
          </p:cNvPr>
          <p:cNvSpPr txBox="1"/>
          <p:nvPr/>
        </p:nvSpPr>
        <p:spPr>
          <a:xfrm>
            <a:off x="1903445" y="261257"/>
            <a:ext cx="4086808" cy="1380931"/>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53454661-2026-B7B0-3319-AE050B483A4B}"/>
              </a:ext>
            </a:extLst>
          </p:cNvPr>
          <p:cNvSpPr txBox="1"/>
          <p:nvPr/>
        </p:nvSpPr>
        <p:spPr>
          <a:xfrm>
            <a:off x="1903445" y="783771"/>
            <a:ext cx="4767943" cy="584775"/>
          </a:xfrm>
          <a:prstGeom prst="rect">
            <a:avLst/>
          </a:prstGeom>
          <a:noFill/>
        </p:spPr>
        <p:txBody>
          <a:bodyPr wrap="square" rtlCol="0">
            <a:spAutoFit/>
          </a:bodyPr>
          <a:lstStyle/>
          <a:p>
            <a:r>
              <a:rPr lang="en-US" sz="3200" b="1" i="0" dirty="0">
                <a:solidFill>
                  <a:schemeClr val="accent1">
                    <a:lumMod val="60000"/>
                    <a:lumOff val="40000"/>
                  </a:schemeClr>
                </a:solidFill>
                <a:effectLst/>
                <a:latin typeface="Times New Roman" panose="02020603050405020304" pitchFamily="18" charset="0"/>
                <a:cs typeface="Times New Roman" panose="02020603050405020304" pitchFamily="18" charset="0"/>
              </a:rPr>
              <a:t>IoT Device Setup:</a:t>
            </a:r>
            <a:endParaRPr lang="en-US" sz="32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5B725D1-2636-BD15-1F6B-C820E35CDF04}"/>
              </a:ext>
            </a:extLst>
          </p:cNvPr>
          <p:cNvSpPr txBox="1"/>
          <p:nvPr/>
        </p:nvSpPr>
        <p:spPr>
          <a:xfrm>
            <a:off x="2806181" y="1891060"/>
            <a:ext cx="6934977" cy="4524315"/>
          </a:xfrm>
          <a:prstGeom prst="rect">
            <a:avLst/>
          </a:prstGeom>
          <a:noFill/>
        </p:spPr>
        <p:txBody>
          <a:bodyPr wrap="square">
            <a:spAutoFit/>
          </a:bodyPr>
          <a:lstStyle/>
          <a:p>
            <a:pPr algn="l"/>
            <a:r>
              <a:rPr lang="en-US" sz="2400" b="1" i="0" dirty="0">
                <a:solidFill>
                  <a:srgbClr val="FFFF00"/>
                </a:solidFill>
                <a:effectLst/>
                <a:latin typeface="Times New Roman" panose="02020603050405020304" pitchFamily="18" charset="0"/>
                <a:cs typeface="Times New Roman" panose="02020603050405020304" pitchFamily="18" charset="0"/>
              </a:rPr>
              <a:t>Sensors:</a:t>
            </a:r>
            <a:r>
              <a:rPr lang="en-US" sz="2400" b="0" i="0" dirty="0">
                <a:effectLst/>
                <a:latin typeface="Times New Roman" panose="02020603050405020304" pitchFamily="18" charset="0"/>
                <a:cs typeface="Times New Roman" panose="02020603050405020304" pitchFamily="18" charset="0"/>
              </a:rPr>
              <a:t> </a:t>
            </a:r>
          </a:p>
          <a:p>
            <a:pPr algn="l"/>
            <a:r>
              <a:rPr lang="en-US" sz="2400" dirty="0">
                <a:latin typeface="Times New Roman" panose="02020603050405020304" pitchFamily="18" charset="0"/>
                <a:cs typeface="Times New Roman" panose="02020603050405020304" pitchFamily="18" charset="0"/>
              </a:rPr>
              <a:t>V</a:t>
            </a:r>
            <a:r>
              <a:rPr lang="en-US" sz="2400" b="0" i="0" dirty="0">
                <a:effectLst/>
                <a:latin typeface="Times New Roman" panose="02020603050405020304" pitchFamily="18" charset="0"/>
                <a:cs typeface="Times New Roman" panose="02020603050405020304" pitchFamily="18" charset="0"/>
              </a:rPr>
              <a:t>arious sensors to monitor traffic conditions: </a:t>
            </a:r>
          </a:p>
          <a:p>
            <a:pPr algn="l"/>
            <a:endParaRPr lang="en-US" sz="2400" b="0"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Traffic flow sensors (ultrasonic or infrared sensors to detect vehicle presence and count)</a:t>
            </a:r>
          </a:p>
          <a:p>
            <a:pPr algn="l"/>
            <a:endParaRPr lang="en-US" sz="2400" b="0" i="0" dirty="0">
              <a:effectLst/>
              <a:latin typeface="Times New Roman" panose="02020603050405020304" pitchFamily="18" charset="0"/>
              <a:cs typeface="Times New Roman" panose="02020603050405020304" pitchFamily="18" charset="0"/>
            </a:endParaRPr>
          </a:p>
          <a:p>
            <a:pPr marL="342900" indent="-342900" algn="l">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Environmental sensors ( weather and pollution sensors)</a:t>
            </a:r>
          </a:p>
          <a:p>
            <a:pPr algn="l">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  Cameras for license plate recognition and traffic</a:t>
            </a:r>
          </a:p>
          <a:p>
            <a:r>
              <a:rPr lang="en-US" sz="2400" dirty="0">
                <a:latin typeface="Times New Roman" panose="02020603050405020304" pitchFamily="18" charset="0"/>
                <a:cs typeface="Times New Roman" panose="02020603050405020304" pitchFamily="18" charset="0"/>
              </a:rPr>
              <a:t>    </a:t>
            </a:r>
            <a:r>
              <a:rPr lang="en-US" sz="2400" b="0" i="0" dirty="0">
                <a:effectLst/>
                <a:latin typeface="Times New Roman" panose="02020603050405020304" pitchFamily="18" charset="0"/>
                <a:cs typeface="Times New Roman" panose="02020603050405020304" pitchFamily="18" charset="0"/>
              </a:rPr>
              <a:t>monitoring</a:t>
            </a:r>
          </a:p>
          <a:p>
            <a:pPr algn="l">
              <a:buFont typeface="Arial" panose="020B0604020202020204" pitchFamily="34" charset="0"/>
              <a:buChar char="•"/>
            </a:pPr>
            <a:endParaRPr lang="en-US" sz="2400"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1457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ight spots">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174078" y="-95304"/>
            <a:ext cx="12192000" cy="6857990"/>
          </a:xfrm>
          <a:prstGeom prst="rect">
            <a:avLst/>
          </a:prstGeom>
        </p:spPr>
      </p:pic>
      <p:grpSp>
        <p:nvGrpSpPr>
          <p:cNvPr id="12" name="Gro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Free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en-US"/>
            </a:p>
          </p:txBody>
        </p:sp>
        <p:sp>
          <p:nvSpPr>
            <p:cNvPr id="14" name="Free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en-US"/>
            </a:p>
          </p:txBody>
        </p:sp>
        <p:sp>
          <p:nvSpPr>
            <p:cNvPr id="15" name="Free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en-US"/>
            </a:p>
          </p:txBody>
        </p:sp>
        <p:sp>
          <p:nvSpPr>
            <p:cNvPr id="16" name="Free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en-US"/>
            </a:p>
          </p:txBody>
        </p:sp>
        <p:sp>
          <p:nvSpPr>
            <p:cNvPr id="17" name="Free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en-US"/>
            </a:p>
          </p:txBody>
        </p:sp>
        <p:sp>
          <p:nvSpPr>
            <p:cNvPr id="18" name="Free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en-US"/>
            </a:p>
          </p:txBody>
        </p:sp>
        <p:sp>
          <p:nvSpPr>
            <p:cNvPr id="19" name="Free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en-US"/>
            </a:p>
          </p:txBody>
        </p:sp>
        <p:sp>
          <p:nvSpPr>
            <p:cNvPr id="20" name="Free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en-US"/>
            </a:p>
          </p:txBody>
        </p:sp>
        <p:sp>
          <p:nvSpPr>
            <p:cNvPr id="21" name="Free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en-US"/>
            </a:p>
          </p:txBody>
        </p:sp>
        <p:sp>
          <p:nvSpPr>
            <p:cNvPr id="22" name="Free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en-US"/>
            </a:p>
          </p:txBody>
        </p:sp>
        <p:sp>
          <p:nvSpPr>
            <p:cNvPr id="23" name="Free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en-US"/>
            </a:p>
          </p:txBody>
        </p:sp>
        <p:sp>
          <p:nvSpPr>
            <p:cNvPr id="24" name="Free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en-US"/>
            </a:p>
          </p:txBody>
        </p:sp>
      </p:grpSp>
      <p:grpSp>
        <p:nvGrpSpPr>
          <p:cNvPr id="26" name="Gro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Free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en-US"/>
            </a:p>
          </p:txBody>
        </p:sp>
        <p:sp>
          <p:nvSpPr>
            <p:cNvPr id="28" name="Free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en-US"/>
            </a:p>
          </p:txBody>
        </p:sp>
        <p:sp>
          <p:nvSpPr>
            <p:cNvPr id="29" name="Free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en-US"/>
            </a:p>
          </p:txBody>
        </p:sp>
        <p:sp>
          <p:nvSpPr>
            <p:cNvPr id="30" name="Free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en-US"/>
            </a:p>
          </p:txBody>
        </p:sp>
        <p:sp>
          <p:nvSpPr>
            <p:cNvPr id="31" name="Free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en-US"/>
            </a:p>
          </p:txBody>
        </p:sp>
        <p:sp>
          <p:nvSpPr>
            <p:cNvPr id="32" name="Free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en-US"/>
            </a:p>
          </p:txBody>
        </p:sp>
        <p:sp>
          <p:nvSpPr>
            <p:cNvPr id="33" name="Free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en-US"/>
            </a:p>
          </p:txBody>
        </p:sp>
        <p:sp>
          <p:nvSpPr>
            <p:cNvPr id="34" name="Free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en-US"/>
            </a:p>
          </p:txBody>
        </p:sp>
        <p:sp>
          <p:nvSpPr>
            <p:cNvPr id="35" name="Free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en-US"/>
            </a:p>
          </p:txBody>
        </p:sp>
        <p:sp>
          <p:nvSpPr>
            <p:cNvPr id="36" name="Freefor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en-US"/>
            </a:p>
          </p:txBody>
        </p:sp>
        <p:sp>
          <p:nvSpPr>
            <p:cNvPr id="37" name="Free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en-US"/>
            </a:p>
          </p:txBody>
        </p:sp>
        <p:sp>
          <p:nvSpPr>
            <p:cNvPr id="38" name="Free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en-US"/>
            </a:p>
          </p:txBody>
        </p:sp>
      </p:grpSp>
      <p:sp>
        <p:nvSpPr>
          <p:cNvPr id="40" name="Rectangle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Freefor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en-US"/>
          </a:p>
        </p:txBody>
      </p:sp>
      <p:sp>
        <p:nvSpPr>
          <p:cNvPr id="4" name="TextBox 3">
            <a:extLst>
              <a:ext uri="{FF2B5EF4-FFF2-40B4-BE49-F238E27FC236}">
                <a16:creationId xmlns:a16="http://schemas.microsoft.com/office/drawing/2014/main" id="{EC93B897-A996-473F-0D4A-9802C3AAC152}"/>
              </a:ext>
            </a:extLst>
          </p:cNvPr>
          <p:cNvSpPr txBox="1"/>
          <p:nvPr/>
        </p:nvSpPr>
        <p:spPr>
          <a:xfrm>
            <a:off x="2214363" y="408458"/>
            <a:ext cx="7486774" cy="2862322"/>
          </a:xfrm>
          <a:prstGeom prst="rect">
            <a:avLst/>
          </a:prstGeom>
          <a:noFill/>
        </p:spPr>
        <p:txBody>
          <a:bodyPr wrap="square">
            <a:spAutoFit/>
          </a:bodyPr>
          <a:lstStyle/>
          <a:p>
            <a:r>
              <a:rPr lang="en-US" sz="2400" b="1" i="0" dirty="0">
                <a:solidFill>
                  <a:srgbClr val="FFFF00"/>
                </a:solidFill>
                <a:effectLst/>
                <a:latin typeface="Times New Roman" panose="02020603050405020304" pitchFamily="18" charset="0"/>
                <a:cs typeface="Times New Roman" panose="02020603050405020304" pitchFamily="18" charset="0"/>
              </a:rPr>
              <a:t>Vehicle Detection Sensors:</a:t>
            </a:r>
            <a:r>
              <a:rPr lang="en-US" sz="2400" b="0" i="0" dirty="0">
                <a:solidFill>
                  <a:srgbClr val="FFFF00"/>
                </a:solidFill>
                <a:effectLst/>
                <a:latin typeface="Times New Roman" panose="02020603050405020304" pitchFamily="18" charset="0"/>
                <a:cs typeface="Times New Roman" panose="02020603050405020304" pitchFamily="18" charset="0"/>
              </a:rPr>
              <a:t> </a:t>
            </a:r>
          </a:p>
          <a:p>
            <a:pPr algn="just"/>
            <a:r>
              <a:rPr lang="en-US" sz="2000" b="0" i="0" dirty="0">
                <a:effectLst/>
                <a:latin typeface="Times New Roman" panose="02020603050405020304" pitchFamily="18" charset="0"/>
                <a:cs typeface="Times New Roman" panose="02020603050405020304" pitchFamily="18" charset="0"/>
              </a:rPr>
              <a:t>These can include inductive loop sensors, ultrasonic sensors, or cameras for detecting the presence and count of vehicles at intersections</a:t>
            </a:r>
            <a:r>
              <a:rPr lang="en-US" sz="2400" b="0" i="0" dirty="0">
                <a:effectLst/>
                <a:latin typeface="Times New Roman" panose="02020603050405020304" pitchFamily="18" charset="0"/>
                <a:cs typeface="Times New Roman" panose="02020603050405020304" pitchFamily="18" charset="0"/>
              </a:rPr>
              <a:t>.</a:t>
            </a:r>
          </a:p>
          <a:p>
            <a:pPr algn="just"/>
            <a:endParaRPr lang="en-US" sz="2400" b="0" i="0" dirty="0">
              <a:effectLst/>
              <a:latin typeface="Times New Roman" panose="02020603050405020304" pitchFamily="18" charset="0"/>
              <a:cs typeface="Times New Roman" panose="02020603050405020304" pitchFamily="18" charset="0"/>
            </a:endParaRPr>
          </a:p>
          <a:p>
            <a:r>
              <a:rPr lang="en-US" sz="2400" b="1" i="0" dirty="0">
                <a:solidFill>
                  <a:schemeClr val="accent2">
                    <a:lumMod val="75000"/>
                  </a:schemeClr>
                </a:solidFill>
                <a:effectLst/>
                <a:latin typeface="Times New Roman" panose="02020603050405020304" pitchFamily="18" charset="0"/>
                <a:cs typeface="Times New Roman" panose="02020603050405020304" pitchFamily="18" charset="0"/>
              </a:rPr>
              <a:t>Communication:</a:t>
            </a:r>
            <a:endParaRPr lang="en-US" sz="2400" b="1" dirty="0">
              <a:solidFill>
                <a:schemeClr val="accent2">
                  <a:lumMod val="75000"/>
                </a:schemeClr>
              </a:solidFill>
              <a:latin typeface="Times New Roman" panose="02020603050405020304" pitchFamily="18" charset="0"/>
              <a:cs typeface="Times New Roman" panose="02020603050405020304" pitchFamily="18" charset="0"/>
            </a:endParaRPr>
          </a:p>
          <a:p>
            <a:r>
              <a:rPr lang="en-US" sz="2000" b="0" i="0" dirty="0">
                <a:effectLst/>
                <a:latin typeface="Times New Roman" panose="02020603050405020304" pitchFamily="18" charset="0"/>
                <a:cs typeface="Times New Roman" panose="02020603050405020304" pitchFamily="18" charset="0"/>
              </a:rPr>
              <a:t>Connect the microcontrollers to a communication network</a:t>
            </a:r>
          </a:p>
          <a:p>
            <a:r>
              <a:rPr lang="en-US" sz="2000" b="0" i="0" dirty="0">
                <a:effectLst/>
                <a:latin typeface="Times New Roman" panose="02020603050405020304" pitchFamily="18" charset="0"/>
                <a:cs typeface="Times New Roman" panose="02020603050405020304" pitchFamily="18" charset="0"/>
              </a:rPr>
              <a:t> ( Wi-Fi, 4G/5G) to transmit data to the central platform</a:t>
            </a:r>
            <a:r>
              <a:rPr lang="en-US" sz="2400" b="0" i="0" dirty="0">
                <a:effectLst/>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F50AD7B-4081-3846-AD49-C212A4D5191F}"/>
              </a:ext>
            </a:extLst>
          </p:cNvPr>
          <p:cNvSpPr txBox="1"/>
          <p:nvPr/>
        </p:nvSpPr>
        <p:spPr>
          <a:xfrm>
            <a:off x="2243961" y="3524165"/>
            <a:ext cx="7704078" cy="1077218"/>
          </a:xfrm>
          <a:prstGeom prst="rect">
            <a:avLst/>
          </a:prstGeom>
          <a:noFill/>
        </p:spPr>
        <p:txBody>
          <a:bodyPr wrap="square">
            <a:spAutoFit/>
          </a:bodyPr>
          <a:lstStyle/>
          <a:p>
            <a:r>
              <a:rPr lang="en-US" sz="2400" b="1" i="0" dirty="0">
                <a:solidFill>
                  <a:schemeClr val="accent5">
                    <a:lumMod val="75000"/>
                  </a:schemeClr>
                </a:solidFill>
                <a:effectLst/>
                <a:latin typeface="Times New Roman" panose="02020603050405020304" pitchFamily="18" charset="0"/>
                <a:cs typeface="Times New Roman" panose="02020603050405020304" pitchFamily="18" charset="0"/>
              </a:rPr>
              <a:t>Speed Measurement</a:t>
            </a:r>
            <a:r>
              <a:rPr lang="en-US" b="1" i="0" dirty="0">
                <a:solidFill>
                  <a:schemeClr val="accent5">
                    <a:lumMod val="75000"/>
                  </a:schemeClr>
                </a:solidFill>
                <a:effectLst/>
                <a:latin typeface="Times New Roman" panose="02020603050405020304" pitchFamily="18" charset="0"/>
                <a:cs typeface="Times New Roman" panose="02020603050405020304" pitchFamily="18" charset="0"/>
              </a:rPr>
              <a:t>:</a:t>
            </a:r>
            <a:endParaRPr lang="en-US" b="0" i="0" dirty="0">
              <a:solidFill>
                <a:schemeClr val="accent5">
                  <a:lumMod val="75000"/>
                </a:schemeClr>
              </a:solidFill>
              <a:effectLst/>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a:t>
            </a:r>
            <a:r>
              <a:rPr lang="en-US" sz="2000" b="0" i="0" dirty="0">
                <a:effectLst/>
                <a:latin typeface="Times New Roman" panose="02020603050405020304" pitchFamily="18" charset="0"/>
                <a:cs typeface="Times New Roman" panose="02020603050405020304" pitchFamily="18" charset="0"/>
              </a:rPr>
              <a:t>ut two sensors on the road, with some space between them. When a car drives over the first sensor, it starts a timer</a:t>
            </a:r>
            <a:endParaRPr lang="en-US" sz="2000" dirty="0"/>
          </a:p>
        </p:txBody>
      </p:sp>
      <p:sp>
        <p:nvSpPr>
          <p:cNvPr id="25" name="TextBox 24">
            <a:extLst>
              <a:ext uri="{FF2B5EF4-FFF2-40B4-BE49-F238E27FC236}">
                <a16:creationId xmlns:a16="http://schemas.microsoft.com/office/drawing/2014/main" id="{8767CBC8-B1A2-E713-0D01-0B22E7EB885A}"/>
              </a:ext>
            </a:extLst>
          </p:cNvPr>
          <p:cNvSpPr txBox="1"/>
          <p:nvPr/>
        </p:nvSpPr>
        <p:spPr>
          <a:xfrm>
            <a:off x="2243961" y="4756567"/>
            <a:ext cx="7704078" cy="2123658"/>
          </a:xfrm>
          <a:prstGeom prst="rect">
            <a:avLst/>
          </a:prstGeom>
          <a:noFill/>
        </p:spPr>
        <p:txBody>
          <a:bodyPr wrap="square">
            <a:spAutoFit/>
          </a:bodyPr>
          <a:lstStyle/>
          <a:p>
            <a:r>
              <a:rPr lang="en-US" altLang="ko-KR" sz="2400" dirty="0">
                <a:solidFill>
                  <a:schemeClr val="bg1"/>
                </a:solidFill>
                <a:latin typeface="Times New Roman" panose="02020603050405020304" pitchFamily="18" charset="0"/>
                <a:cs typeface="Times New Roman" panose="02020603050405020304" pitchFamily="18" charset="0"/>
              </a:rPr>
              <a:t>CCTV CAMERS</a:t>
            </a:r>
            <a:r>
              <a:rPr lang="en-US" altLang="ko-KR" sz="2400" dirty="0">
                <a:solidFill>
                  <a:schemeClr val="tx1">
                    <a:lumMod val="75000"/>
                    <a:lumOff val="25000"/>
                  </a:schemeClr>
                </a:solidFill>
                <a:latin typeface="Times New Roman" panose="02020603050405020304" pitchFamily="18" charset="0"/>
                <a:cs typeface="Times New Roman" panose="02020603050405020304" pitchFamily="18" charset="0"/>
              </a:rPr>
              <a:t>:</a:t>
            </a:r>
          </a:p>
          <a:p>
            <a:r>
              <a:rPr lang="en-US" sz="2000" b="0" i="0" dirty="0">
                <a:effectLst/>
                <a:latin typeface="Times New Roman" panose="02020603050405020304" pitchFamily="18" charset="0"/>
                <a:cs typeface="Times New Roman" panose="02020603050405020304" pitchFamily="18" charset="0"/>
              </a:rPr>
              <a:t>CCTV cameras are strategically placed at key intersections, highways, and busy roads to monitor traffic conditions in real-time. Operators can observe the flow of traffic, identify congestion or accidents, and take appropriate actions.</a:t>
            </a:r>
            <a:endParaRPr lang="en-US" sz="2000" dirty="0">
              <a:latin typeface="Times New Roman" panose="02020603050405020304" pitchFamily="18" charset="0"/>
              <a:cs typeface="Times New Roman" panose="02020603050405020304" pitchFamily="18" charset="0"/>
            </a:endParaRPr>
          </a:p>
          <a:p>
            <a:pPr algn="ctr"/>
            <a:endParaRPr lang="ko-KR" altLang="en-US" sz="28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373993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42C7EEC-86F6-4CA7-805C-CB656E6A6356}">
  <ds:schemaRefs>
    <ds:schemaRef ds:uri="http://schemas.microsoft.com/sharepoint/v3/contenttype/forms"/>
  </ds:schemaRefs>
</ds:datastoreItem>
</file>

<file path=customXml/itemProps2.xml><?xml version="1.0" encoding="utf-8"?>
<ds:datastoreItem xmlns:ds="http://schemas.openxmlformats.org/officeDocument/2006/customXml" ds:itemID="{B8664C2C-082A-4164-A0C5-E616AB2AD5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6C8EDA9-70CE-4A62-99FE-71B395D1BB0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Event design</Template>
  <TotalTime>381</TotalTime>
  <Words>1672</Words>
  <Application>Microsoft Office PowerPoint</Application>
  <PresentationFormat>Widescreen</PresentationFormat>
  <Paragraphs>188</Paragraphs>
  <Slides>23</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MT</vt:lpstr>
      <vt:lpstr>Calibri</vt:lpstr>
      <vt:lpstr>Century Gothic</vt:lpstr>
      <vt:lpstr>Consolas</vt:lpstr>
      <vt:lpstr>Montserrat</vt:lpstr>
      <vt:lpstr>Times New Roman</vt:lpstr>
      <vt:lpstr>Wingdings 3</vt:lpstr>
      <vt:lpstr>Wisp</vt:lpstr>
      <vt:lpstr>PowerPoint Presentation</vt:lpstr>
      <vt:lpstr> TRAFFIC MANAGEMENT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Ivan Enginner</dc:creator>
  <cp:lastModifiedBy>Ivan Enginner</cp:lastModifiedBy>
  <cp:revision>14</cp:revision>
  <dcterms:created xsi:type="dcterms:W3CDTF">2023-10-31T23:41:07Z</dcterms:created>
  <dcterms:modified xsi:type="dcterms:W3CDTF">2023-11-01T10:27:08Z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